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  <p:sldMasterId id="2147483696" r:id="rId2"/>
  </p:sldMasterIdLst>
  <p:notesMasterIdLst>
    <p:notesMasterId r:id="rId21"/>
  </p:notesMasterIdLst>
  <p:sldIdLst>
    <p:sldId id="256" r:id="rId3"/>
    <p:sldId id="257" r:id="rId4"/>
    <p:sldId id="259" r:id="rId5"/>
    <p:sldId id="260" r:id="rId6"/>
    <p:sldId id="262" r:id="rId7"/>
    <p:sldId id="263" r:id="rId8"/>
    <p:sldId id="265" r:id="rId9"/>
    <p:sldId id="264" r:id="rId10"/>
    <p:sldId id="266" r:id="rId11"/>
    <p:sldId id="267" r:id="rId12"/>
    <p:sldId id="275" r:id="rId13"/>
    <p:sldId id="268" r:id="rId14"/>
    <p:sldId id="269" r:id="rId15"/>
    <p:sldId id="270" r:id="rId16"/>
    <p:sldId id="271" r:id="rId17"/>
    <p:sldId id="272" r:id="rId18"/>
    <p:sldId id="274" r:id="rId19"/>
    <p:sldId id="273" r:id="rId20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CC0066"/>
    <a:srgbClr val="003300"/>
    <a:srgbClr val="FF66CC"/>
    <a:srgbClr val="663300"/>
    <a:srgbClr val="FF0066"/>
    <a:srgbClr val="FF0000"/>
    <a:srgbClr val="FFCCCC"/>
    <a:srgbClr val="660033"/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47" d="100"/>
          <a:sy n="47" d="100"/>
        </p:scale>
        <p:origin x="-128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EG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BCFEE71E-543B-409A-BB44-339A050A759F}" type="datetimeFigureOut">
              <a:rPr lang="ar-EG" smtClean="0"/>
              <a:t>09/12/1434</a:t>
            </a:fld>
            <a:endParaRPr lang="ar-EG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EG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EG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EG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BCE950D4-4842-48EA-B5D6-938E57A72C42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1514818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EG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E950D4-4842-48EA-B5D6-938E57A72C42}" type="slidenum">
              <a:rPr lang="ar-EG" smtClean="0"/>
              <a:t>2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1468420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acidosis</a:t>
            </a:r>
            <a:endParaRPr lang="ar-EG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E950D4-4842-48EA-B5D6-938E57A72C42}" type="slidenum">
              <a:rPr lang="ar-EG" smtClean="0"/>
              <a:t>9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5899789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09/12/1434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09/12/1434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09/12/1434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عنوان فرعي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ar-SA" smtClean="0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28" name="عنوان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cxnSp>
        <p:nvCxnSpPr>
          <p:cNvPr id="8" name="رابط مستقيم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رابط مستقيم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شكل بيضاوي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عنصر نائب للتاريخ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09/12/1434</a:t>
            </a:fld>
            <a:endParaRPr lang="ar-S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" name="عنصر نائب لرقم الشريحة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عنصر نائب للتذييل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ar-SA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عنصر نائب للمحتوى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14" name="عنصر نائب للتاريخ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09/12/1434</a:t>
            </a:fld>
            <a:endParaRPr lang="ar-S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عنصر نائب لرقم الشريحة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" name="عنصر نائب للتذييل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ar-S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عنوان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09/12/1434</a:t>
            </a:fld>
            <a:endParaRPr lang="ar-S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cxnSp>
        <p:nvCxnSpPr>
          <p:cNvPr id="7" name="رابط مستقيم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09/12/1434</a:t>
            </a:fld>
            <a:endParaRPr lang="ar-S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1" name="عنصر نائب للمحتوى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13" name="عنصر نائب للمحتوى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09/12/1434</a:t>
            </a:fld>
            <a:endParaRPr lang="ar-S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32" name="عنصر نائب للمحتوى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34" name="عنصر نائب للمحتوى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2" name="عنصر نائب للنص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cxnSp>
        <p:nvCxnSpPr>
          <p:cNvPr id="10" name="رابط مستقيم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رابط مستقيم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09/12/1434</a:t>
            </a:fld>
            <a:endParaRPr lang="ar-S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09/12/1434</a:t>
            </a:fld>
            <a:endParaRPr lang="ar-S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عنصر نائب للمحتوى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31" name="عنوان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8" name="عنصر نائب للتاريخ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09/12/1434</a:t>
            </a:fld>
            <a:endParaRPr lang="ar-S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عنصر نائب للتذييل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ar-SA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09/12/1434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ar-SA" dirty="0" smtClean="0"/>
              <a:t>انقر فوق الأيقونة لإضافة صورة</a:t>
            </a:r>
            <a:endParaRPr kumimoji="0" lang="en-US" dirty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8" name="عنصر نائب للتاريخ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09/12/1434</a:t>
            </a:fld>
            <a:endParaRPr lang="ar-S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عنصر نائب للتذييل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ar-SA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09/12/1434</a:t>
            </a:fld>
            <a:endParaRPr lang="ar-S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09/12/1434</a:t>
            </a:fld>
            <a:endParaRPr lang="ar-S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09/12/1434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09/12/1434</a:t>
            </a:fld>
            <a:endParaRPr lang="ar-SA" dirty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09/12/1434</a:t>
            </a:fld>
            <a:endParaRPr lang="ar-SA" dirty="0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09/12/1434</a:t>
            </a:fld>
            <a:endParaRPr lang="ar-SA" dirty="0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09/12/1434</a:t>
            </a:fld>
            <a:endParaRPr lang="ar-SA" dirty="0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09/12/1434</a:t>
            </a:fld>
            <a:endParaRPr lang="ar-SA" dirty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 dirty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09/12/1434</a:t>
            </a:fld>
            <a:endParaRPr lang="ar-SA" dirty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t>09/12/1434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t>‹#›</a:t>
            </a:fld>
            <a:endParaRPr lang="ar-S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عنصر نائب للنص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  <a:p>
            <a:pPr lvl="1" eaLnBrk="1" latinLnBrk="0" hangingPunct="1"/>
            <a:r>
              <a:rPr kumimoji="0" lang="ar-SA" smtClean="0"/>
              <a:t>المستوى الثاني</a:t>
            </a:r>
          </a:p>
          <a:p>
            <a:pPr lvl="2" eaLnBrk="1" latinLnBrk="0" hangingPunct="1"/>
            <a:r>
              <a:rPr kumimoji="0" lang="ar-SA" smtClean="0"/>
              <a:t>المستوى الثالث</a:t>
            </a:r>
          </a:p>
          <a:p>
            <a:pPr lvl="3" eaLnBrk="1" latinLnBrk="0" hangingPunct="1"/>
            <a:r>
              <a:rPr kumimoji="0" lang="ar-SA" smtClean="0"/>
              <a:t>المستوى الرابع</a:t>
            </a:r>
          </a:p>
          <a:p>
            <a:pPr lvl="4" eaLnBrk="1" latinLnBrk="0" hangingPunct="1"/>
            <a:r>
              <a:rPr kumimoji="0" lang="ar-SA" smtClean="0"/>
              <a:t>المستوى الخامس</a:t>
            </a:r>
            <a:endParaRPr kumimoji="0" lang="en-US"/>
          </a:p>
        </p:txBody>
      </p:sp>
      <p:sp>
        <p:nvSpPr>
          <p:cNvPr id="24" name="عنصر نائب للتاريخ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B8ABB09-4A1D-463E-8065-109CC2B7EFAA}" type="datetimeFigureOut">
              <a:rPr lang="ar-SA" smtClean="0"/>
              <a:t>09/12/1434</a:t>
            </a:fld>
            <a:endParaRPr lang="ar-SA" dirty="0"/>
          </a:p>
        </p:txBody>
      </p:sp>
      <p:sp>
        <p:nvSpPr>
          <p:cNvPr id="10" name="عنصر نائب للتذييل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ar-SA" dirty="0"/>
          </a:p>
        </p:txBody>
      </p:sp>
      <p:sp>
        <p:nvSpPr>
          <p:cNvPr id="22" name="عنصر نائب لرقم الشريحة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0B34F065-1154-456A-91E3-76DE8E75E17B}" type="slidenum">
              <a:rPr lang="ar-SA" smtClean="0"/>
              <a:t>‹#›</a:t>
            </a:fld>
            <a:endParaRPr lang="ar-SA" dirty="0"/>
          </a:p>
        </p:txBody>
      </p:sp>
      <p:sp>
        <p:nvSpPr>
          <p:cNvPr id="5" name="عنصر نائب للعنوان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1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r" rtl="1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r" rtl="1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r" rtl="1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r" rtl="1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r" rtl="1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r" rtl="1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r" rtl="1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r" rtl="1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281" y="4725144"/>
            <a:ext cx="7993063" cy="167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825302"/>
            <a:ext cx="7848872" cy="3899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800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عنصر نائب للمحتوى 5"/>
          <p:cNvSpPr>
            <a:spLocks noGrp="1"/>
          </p:cNvSpPr>
          <p:nvPr>
            <p:ph idx="1"/>
          </p:nvPr>
        </p:nvSpPr>
        <p:spPr>
          <a:xfrm>
            <a:off x="3203848" y="1281843"/>
            <a:ext cx="3168352" cy="536848"/>
          </a:xfrm>
          <a:solidFill>
            <a:srgbClr val="FF99FF"/>
          </a:solidFill>
        </p:spPr>
        <p:txBody>
          <a:bodyPr>
            <a:noAutofit/>
          </a:bodyPr>
          <a:lstStyle/>
          <a:p>
            <a:pPr marL="0" indent="0" algn="l" rtl="0">
              <a:buNone/>
            </a:pPr>
            <a:r>
              <a:rPr lang="en-US" sz="3200" b="1" dirty="0" smtClean="0">
                <a:solidFill>
                  <a:srgbClr val="FF0066"/>
                </a:solidFill>
                <a:latin typeface="Calibri"/>
              </a:rPr>
              <a:t>1-</a:t>
            </a:r>
            <a:r>
              <a:rPr lang="en-US" sz="3200" dirty="0" smtClean="0">
                <a:solidFill>
                  <a:srgbClr val="FF0066"/>
                </a:solidFill>
                <a:latin typeface="Calibri"/>
              </a:rPr>
              <a:t>  </a:t>
            </a:r>
            <a:r>
              <a:rPr lang="ar-EG" sz="3200" dirty="0" smtClean="0">
                <a:solidFill>
                  <a:srgbClr val="FF0066"/>
                </a:solidFill>
                <a:latin typeface="Calibri"/>
              </a:rPr>
              <a:t>↑</a:t>
            </a:r>
            <a:r>
              <a:rPr lang="en-US" sz="3200" b="1" dirty="0" smtClean="0">
                <a:solidFill>
                  <a:srgbClr val="FF0066"/>
                </a:solidFill>
                <a:latin typeface="Calibri"/>
              </a:rPr>
              <a:t>blood  acids</a:t>
            </a:r>
            <a:endParaRPr lang="ar-EG" sz="3200" b="1" dirty="0">
              <a:solidFill>
                <a:srgbClr val="FF0066"/>
              </a:solidFill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680120" y="332656"/>
            <a:ext cx="7704856" cy="936104"/>
          </a:xfrm>
          <a:prstGeom prst="rect">
            <a:avLst/>
          </a:prstGeom>
          <a:solidFill>
            <a:srgbClr val="FFCCFF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 Causes of Metabolic acidosis</a:t>
            </a:r>
            <a:endParaRPr lang="ar-EG" sz="3200" b="1" dirty="0">
              <a:solidFill>
                <a:srgbClr val="FF0000"/>
              </a:solidFill>
            </a:endParaRPr>
          </a:p>
        </p:txBody>
      </p:sp>
      <p:sp>
        <p:nvSpPr>
          <p:cNvPr id="7" name="عنصر نائب للمحتوى 5"/>
          <p:cNvSpPr txBox="1">
            <a:spLocks/>
          </p:cNvSpPr>
          <p:nvPr/>
        </p:nvSpPr>
        <p:spPr>
          <a:xfrm>
            <a:off x="155375" y="2831536"/>
            <a:ext cx="2976463" cy="3837824"/>
          </a:xfrm>
          <a:prstGeom prst="rect">
            <a:avLst/>
          </a:prstGeom>
          <a:solidFill>
            <a:srgbClr val="FFCCCC"/>
          </a:solidFill>
        </p:spPr>
        <p:txBody>
          <a:bodyPr vert="horz">
            <a:normAutofit/>
          </a:bodyPr>
          <a:lstStyle>
            <a:lvl1pPr marL="274320" indent="-274320" algn="r" rtl="1" eaLnBrk="1" latinLnBrk="0" hangingPunct="1">
              <a:spcBef>
                <a:spcPts val="60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r" rtl="1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005840" indent="-228600" algn="r" rtl="1" eaLnBrk="1" latinLnBrk="0" hangingPunct="1">
              <a:spcBef>
                <a:spcPts val="300"/>
              </a:spcBef>
              <a:buClr>
                <a:schemeClr val="accent2">
                  <a:shade val="50000"/>
                </a:schemeClr>
              </a:buClr>
              <a:buSzPct val="85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r" rtl="1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r" rtl="1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28600" algn="r" rtl="1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11680" indent="-182880" algn="r" rtl="1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r" rtl="1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60320" indent="-182880" algn="r" rtl="1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rtl="0">
              <a:buNone/>
            </a:pPr>
            <a:r>
              <a:rPr lang="en-US" b="1" dirty="0" smtClean="0">
                <a:solidFill>
                  <a:srgbClr val="FF0066"/>
                </a:solidFill>
                <a:latin typeface="Calibri"/>
              </a:rPr>
              <a:t>              </a:t>
            </a:r>
          </a:p>
          <a:p>
            <a:pPr marL="0" indent="0" algn="l" rtl="0">
              <a:buNone/>
            </a:pPr>
            <a:r>
              <a:rPr lang="en-US" b="1" dirty="0" smtClean="0">
                <a:solidFill>
                  <a:srgbClr val="FF0066"/>
                </a:solidFill>
                <a:latin typeface="Calibri"/>
              </a:rPr>
              <a:t>                     </a:t>
            </a:r>
            <a:endParaRPr lang="en-US" b="1" dirty="0" smtClean="0">
              <a:solidFill>
                <a:schemeClr val="accent5">
                  <a:lumMod val="75000"/>
                </a:schemeClr>
              </a:solidFill>
              <a:latin typeface="Calibri"/>
            </a:endParaRPr>
          </a:p>
          <a:p>
            <a:pPr marL="0" indent="0" algn="l" rtl="0">
              <a:buNone/>
            </a:pPr>
            <a:r>
              <a:rPr lang="en-US" b="1" dirty="0" smtClean="0">
                <a:solidFill>
                  <a:srgbClr val="FF0000"/>
                </a:solidFill>
                <a:latin typeface="Calibri"/>
              </a:rPr>
              <a:t>Na</a:t>
            </a:r>
            <a:r>
              <a:rPr lang="en-US" b="1" dirty="0" smtClean="0">
                <a:solidFill>
                  <a:srgbClr val="003300"/>
                </a:solidFill>
                <a:latin typeface="Calibri"/>
              </a:rPr>
              <a:t>HCO3</a:t>
            </a:r>
            <a:r>
              <a:rPr lang="en-US" b="1" dirty="0" smtClean="0">
                <a:solidFill>
                  <a:srgbClr val="FF0066"/>
                </a:solidFill>
                <a:latin typeface="Calibri"/>
              </a:rPr>
              <a:t>    </a:t>
            </a:r>
            <a:r>
              <a:rPr lang="en-US" b="1" dirty="0" smtClean="0">
                <a:solidFill>
                  <a:srgbClr val="FF0000"/>
                </a:solidFill>
                <a:latin typeface="Calibri"/>
              </a:rPr>
              <a:t>Na</a:t>
            </a:r>
            <a:r>
              <a:rPr lang="en-US" b="1" dirty="0" smtClean="0">
                <a:solidFill>
                  <a:srgbClr val="FF0000"/>
                </a:solidFill>
                <a:latin typeface="Calibri"/>
                <a:cs typeface="Calibri"/>
              </a:rPr>
              <a:t>⁺</a:t>
            </a:r>
          </a:p>
          <a:p>
            <a:pPr marL="0" indent="0" algn="l" rtl="0">
              <a:buNone/>
            </a:pPr>
            <a:r>
              <a:rPr lang="en-US" b="1" dirty="0" smtClean="0">
                <a:solidFill>
                  <a:srgbClr val="FF0066"/>
                </a:solidFill>
                <a:latin typeface="Calibri"/>
                <a:cs typeface="Calibri"/>
              </a:rPr>
              <a:t>                     </a:t>
            </a:r>
            <a:r>
              <a:rPr lang="en-US" b="1" dirty="0" smtClean="0">
                <a:solidFill>
                  <a:srgbClr val="FF0066"/>
                </a:solidFill>
                <a:latin typeface="Calibri"/>
              </a:rPr>
              <a:t>H</a:t>
            </a:r>
            <a:r>
              <a:rPr lang="en-US" b="1" dirty="0" smtClean="0">
                <a:solidFill>
                  <a:srgbClr val="FF0066"/>
                </a:solidFill>
                <a:latin typeface="Calibri"/>
                <a:cs typeface="Calibri"/>
              </a:rPr>
              <a:t>⁺   </a:t>
            </a:r>
            <a:endParaRPr lang="en-US" b="1" dirty="0" smtClean="0">
              <a:solidFill>
                <a:srgbClr val="FF0066"/>
              </a:solidFill>
              <a:latin typeface="Calibri"/>
              <a:cs typeface="Calibri"/>
            </a:endParaRPr>
          </a:p>
          <a:p>
            <a:pPr marL="0" indent="0" algn="l" rtl="0">
              <a:buNone/>
            </a:pPr>
            <a:r>
              <a:rPr lang="en-US" b="1" dirty="0">
                <a:solidFill>
                  <a:srgbClr val="FF0066"/>
                </a:solidFill>
                <a:latin typeface="Calibri"/>
                <a:cs typeface="Calibri"/>
              </a:rPr>
              <a:t> </a:t>
            </a:r>
            <a:r>
              <a:rPr lang="en-US" b="1" dirty="0" smtClean="0">
                <a:solidFill>
                  <a:srgbClr val="FF0066"/>
                </a:solidFill>
                <a:latin typeface="Calibri"/>
                <a:cs typeface="Calibri"/>
              </a:rPr>
              <a:t>               </a:t>
            </a:r>
            <a:r>
              <a:rPr lang="en-US" b="1" dirty="0" smtClean="0">
                <a:solidFill>
                  <a:srgbClr val="003300"/>
                </a:solidFill>
                <a:latin typeface="Calibri"/>
              </a:rPr>
              <a:t>HCO3 </a:t>
            </a:r>
            <a:r>
              <a:rPr lang="en-US" b="1" dirty="0" smtClean="0">
                <a:solidFill>
                  <a:srgbClr val="003300"/>
                </a:solidFill>
                <a:latin typeface="Calibri"/>
                <a:cs typeface="Calibri"/>
              </a:rPr>
              <a:t>⁻</a:t>
            </a:r>
          </a:p>
          <a:p>
            <a:pPr marL="0" indent="0" algn="l" rtl="0">
              <a:buNone/>
            </a:pPr>
            <a:r>
              <a:rPr lang="en-US" b="1" dirty="0" smtClean="0">
                <a:solidFill>
                  <a:srgbClr val="003300"/>
                </a:solidFill>
                <a:latin typeface="Calibri"/>
              </a:rPr>
              <a:t>                H2CO3</a:t>
            </a:r>
          </a:p>
          <a:p>
            <a:pPr marL="0" indent="0" algn="l" rtl="0">
              <a:buNone/>
            </a:pPr>
            <a:endParaRPr lang="en-US" b="1" dirty="0" smtClean="0">
              <a:solidFill>
                <a:srgbClr val="003300"/>
              </a:solidFill>
              <a:latin typeface="Calibri"/>
            </a:endParaRPr>
          </a:p>
          <a:p>
            <a:pPr marL="0" indent="0" algn="l" rtl="0">
              <a:buNone/>
            </a:pPr>
            <a:r>
              <a:rPr lang="en-US" b="1" dirty="0">
                <a:solidFill>
                  <a:srgbClr val="003300"/>
                </a:solidFill>
                <a:latin typeface="Calibri"/>
              </a:rPr>
              <a:t> </a:t>
            </a:r>
            <a:r>
              <a:rPr lang="en-US" b="1" dirty="0" smtClean="0">
                <a:solidFill>
                  <a:srgbClr val="003300"/>
                </a:solidFill>
                <a:latin typeface="Calibri"/>
              </a:rPr>
              <a:t>            CO2+H2O</a:t>
            </a:r>
            <a:endParaRPr lang="en-US" b="1" dirty="0">
              <a:solidFill>
                <a:srgbClr val="003300"/>
              </a:solidFill>
              <a:latin typeface="Calibri"/>
            </a:endParaRPr>
          </a:p>
          <a:p>
            <a:pPr marL="0" indent="0" algn="l" rtl="0">
              <a:buNone/>
            </a:pPr>
            <a:endParaRPr lang="en-US" b="1" dirty="0" smtClean="0">
              <a:solidFill>
                <a:srgbClr val="003300"/>
              </a:solidFill>
              <a:latin typeface="Calibri"/>
            </a:endParaRPr>
          </a:p>
        </p:txBody>
      </p:sp>
      <p:sp>
        <p:nvSpPr>
          <p:cNvPr id="13" name="عنصر نائب للمحتوى 5"/>
          <p:cNvSpPr txBox="1">
            <a:spLocks/>
          </p:cNvSpPr>
          <p:nvPr/>
        </p:nvSpPr>
        <p:spPr>
          <a:xfrm>
            <a:off x="155376" y="2308244"/>
            <a:ext cx="2976464" cy="536848"/>
          </a:xfrm>
          <a:prstGeom prst="rect">
            <a:avLst/>
          </a:prstGeom>
          <a:solidFill>
            <a:srgbClr val="FF66CC"/>
          </a:solidFill>
        </p:spPr>
        <p:txBody>
          <a:bodyPr vert="horz">
            <a:noAutofit/>
          </a:bodyPr>
          <a:lstStyle>
            <a:lvl1pPr marL="274320" indent="-274320" algn="r" rtl="1" eaLnBrk="1" latinLnBrk="0" hangingPunct="1">
              <a:spcBef>
                <a:spcPts val="60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r" rtl="1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005840" indent="-228600" algn="r" rtl="1" eaLnBrk="1" latinLnBrk="0" hangingPunct="1">
              <a:spcBef>
                <a:spcPts val="300"/>
              </a:spcBef>
              <a:buClr>
                <a:schemeClr val="accent2">
                  <a:shade val="50000"/>
                </a:schemeClr>
              </a:buClr>
              <a:buSzPct val="85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r" rtl="1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r" rtl="1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28600" algn="r" rtl="1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11680" indent="-182880" algn="r" rtl="1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r" rtl="1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60320" indent="-182880" algn="r" rtl="1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rtl="0">
              <a:buFont typeface="Wingdings 2"/>
              <a:buNone/>
            </a:pPr>
            <a:r>
              <a:rPr lang="en-US" sz="3200" dirty="0" smtClean="0">
                <a:solidFill>
                  <a:srgbClr val="CC0066"/>
                </a:solidFill>
                <a:latin typeface="Calibri"/>
              </a:rPr>
              <a:t>Tubular lumen</a:t>
            </a:r>
            <a:endParaRPr lang="ar-EG" sz="3200" b="1" dirty="0">
              <a:solidFill>
                <a:srgbClr val="CC0066"/>
              </a:solidFill>
            </a:endParaRPr>
          </a:p>
        </p:txBody>
      </p:sp>
      <p:sp>
        <p:nvSpPr>
          <p:cNvPr id="14" name="عنصر نائب للمحتوى 5"/>
          <p:cNvSpPr txBox="1">
            <a:spLocks/>
          </p:cNvSpPr>
          <p:nvPr/>
        </p:nvSpPr>
        <p:spPr>
          <a:xfrm>
            <a:off x="5974737" y="2308244"/>
            <a:ext cx="2989751" cy="536848"/>
          </a:xfrm>
          <a:prstGeom prst="rect">
            <a:avLst/>
          </a:prstGeom>
          <a:solidFill>
            <a:srgbClr val="FF66CC"/>
          </a:solidFill>
        </p:spPr>
        <p:txBody>
          <a:bodyPr vert="horz">
            <a:noAutofit/>
          </a:bodyPr>
          <a:lstStyle>
            <a:lvl1pPr marL="274320" indent="-274320" algn="r" rtl="1" eaLnBrk="1" latinLnBrk="0" hangingPunct="1">
              <a:spcBef>
                <a:spcPts val="60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r" rtl="1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005840" indent="-228600" algn="r" rtl="1" eaLnBrk="1" latinLnBrk="0" hangingPunct="1">
              <a:spcBef>
                <a:spcPts val="300"/>
              </a:spcBef>
              <a:buClr>
                <a:schemeClr val="accent2">
                  <a:shade val="50000"/>
                </a:schemeClr>
              </a:buClr>
              <a:buSzPct val="85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r" rtl="1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r" rtl="1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28600" algn="r" rtl="1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11680" indent="-182880" algn="r" rtl="1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r" rtl="1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60320" indent="-182880" algn="r" rtl="1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rtl="0">
              <a:buFont typeface="Wingdings 2"/>
              <a:buNone/>
            </a:pPr>
            <a:r>
              <a:rPr lang="en-US" sz="3200" b="1" dirty="0" smtClean="0">
                <a:solidFill>
                  <a:srgbClr val="CC0066"/>
                </a:solidFill>
              </a:rPr>
              <a:t>blood</a:t>
            </a:r>
            <a:endParaRPr lang="ar-EG" sz="3200" b="1" dirty="0">
              <a:solidFill>
                <a:srgbClr val="CC0066"/>
              </a:solidFill>
            </a:endParaRPr>
          </a:p>
        </p:txBody>
      </p:sp>
      <p:sp>
        <p:nvSpPr>
          <p:cNvPr id="9" name="عنصر نائب للمحتوى 5"/>
          <p:cNvSpPr txBox="1">
            <a:spLocks/>
          </p:cNvSpPr>
          <p:nvPr/>
        </p:nvSpPr>
        <p:spPr>
          <a:xfrm>
            <a:off x="6012160" y="2840732"/>
            <a:ext cx="2952328" cy="3828628"/>
          </a:xfrm>
          <a:prstGeom prst="rect">
            <a:avLst/>
          </a:prstGeom>
          <a:solidFill>
            <a:srgbClr val="FFCCCC"/>
          </a:solidFill>
        </p:spPr>
        <p:txBody>
          <a:bodyPr vert="horz">
            <a:normAutofit/>
          </a:bodyPr>
          <a:lstStyle>
            <a:lvl1pPr marL="274320" indent="-274320" algn="r" rtl="1" eaLnBrk="1" latinLnBrk="0" hangingPunct="1">
              <a:spcBef>
                <a:spcPts val="60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r" rtl="1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005840" indent="-228600" algn="r" rtl="1" eaLnBrk="1" latinLnBrk="0" hangingPunct="1">
              <a:spcBef>
                <a:spcPts val="300"/>
              </a:spcBef>
              <a:buClr>
                <a:schemeClr val="accent2">
                  <a:shade val="50000"/>
                </a:schemeClr>
              </a:buClr>
              <a:buSzPct val="85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r" rtl="1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r" rtl="1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28600" algn="r" rtl="1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11680" indent="-182880" algn="r" rtl="1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r" rtl="1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60320" indent="-182880" algn="r" rtl="1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rtl="0">
              <a:buNone/>
            </a:pPr>
            <a:r>
              <a:rPr lang="en-US" b="1" dirty="0" smtClean="0">
                <a:solidFill>
                  <a:srgbClr val="FF0066"/>
                </a:solidFill>
                <a:latin typeface="Calibri"/>
              </a:rPr>
              <a:t>       </a:t>
            </a:r>
          </a:p>
          <a:p>
            <a:pPr marL="0" indent="0" algn="l" rtl="0">
              <a:buNone/>
            </a:pPr>
            <a:r>
              <a:rPr lang="en-US" b="1" dirty="0" smtClean="0">
                <a:solidFill>
                  <a:srgbClr val="FF0066"/>
                </a:solidFill>
                <a:latin typeface="Calibri"/>
                <a:cs typeface="Calibri"/>
              </a:rPr>
              <a:t>           </a:t>
            </a:r>
            <a:endParaRPr lang="en-US" b="1" dirty="0">
              <a:solidFill>
                <a:schemeClr val="accent5">
                  <a:lumMod val="75000"/>
                </a:schemeClr>
              </a:solidFill>
              <a:latin typeface="Calibri"/>
            </a:endParaRPr>
          </a:p>
          <a:p>
            <a:pPr marL="0" indent="0" algn="l" rtl="0">
              <a:buNone/>
            </a:pPr>
            <a:r>
              <a:rPr lang="en-US" b="1" dirty="0" smtClean="0">
                <a:solidFill>
                  <a:srgbClr val="FF0066"/>
                </a:solidFill>
                <a:latin typeface="Calibri"/>
                <a:cs typeface="Calibri"/>
              </a:rPr>
              <a:t>          </a:t>
            </a:r>
            <a:r>
              <a:rPr lang="en-US" b="1" dirty="0" smtClean="0">
                <a:solidFill>
                  <a:srgbClr val="FF0066"/>
                </a:solidFill>
                <a:latin typeface="Calibri"/>
              </a:rPr>
              <a:t> </a:t>
            </a:r>
            <a:r>
              <a:rPr lang="en-US" b="1" dirty="0" smtClean="0">
                <a:solidFill>
                  <a:srgbClr val="FF0000"/>
                </a:solidFill>
                <a:latin typeface="Calibri"/>
              </a:rPr>
              <a:t>Na</a:t>
            </a:r>
            <a:r>
              <a:rPr lang="en-US" b="1" dirty="0" smtClean="0">
                <a:solidFill>
                  <a:srgbClr val="FF0000"/>
                </a:solidFill>
                <a:latin typeface="Calibri"/>
                <a:cs typeface="Calibri"/>
              </a:rPr>
              <a:t>⁺</a:t>
            </a:r>
          </a:p>
          <a:p>
            <a:pPr marL="0" indent="0" algn="l" rtl="0">
              <a:buNone/>
            </a:pPr>
            <a:r>
              <a:rPr lang="en-US" b="1" dirty="0" smtClean="0">
                <a:solidFill>
                  <a:srgbClr val="FF0066"/>
                </a:solidFill>
                <a:latin typeface="Calibri"/>
              </a:rPr>
              <a:t> </a:t>
            </a:r>
            <a:r>
              <a:rPr lang="en-US" b="1" dirty="0" smtClean="0">
                <a:solidFill>
                  <a:srgbClr val="FF0066"/>
                </a:solidFill>
                <a:latin typeface="Calibri"/>
              </a:rPr>
              <a:t>         </a:t>
            </a:r>
            <a:r>
              <a:rPr lang="en-US" b="1" dirty="0" smtClean="0">
                <a:solidFill>
                  <a:srgbClr val="FF0066"/>
                </a:solidFill>
                <a:latin typeface="Calibri"/>
                <a:cs typeface="Calibri"/>
              </a:rPr>
              <a:t>HCO3¯</a:t>
            </a:r>
          </a:p>
          <a:p>
            <a:pPr marL="0" indent="0" algn="l" rtl="0">
              <a:buNone/>
            </a:pPr>
            <a:endParaRPr lang="en-US" b="1" dirty="0">
              <a:solidFill>
                <a:srgbClr val="FF0066"/>
              </a:solidFill>
              <a:latin typeface="Calibri"/>
              <a:cs typeface="Calibri"/>
            </a:endParaRPr>
          </a:p>
          <a:p>
            <a:pPr marL="0" indent="0" algn="l" rtl="0">
              <a:buNone/>
            </a:pPr>
            <a:r>
              <a:rPr lang="en-US" b="1" dirty="0" smtClean="0">
                <a:solidFill>
                  <a:srgbClr val="FF0066"/>
                </a:solidFill>
                <a:latin typeface="Calibri"/>
                <a:cs typeface="Calibri"/>
              </a:rPr>
              <a:t>                  </a:t>
            </a:r>
            <a:r>
              <a:rPr lang="en-US" b="1" dirty="0" smtClean="0">
                <a:solidFill>
                  <a:srgbClr val="FF0000"/>
                </a:solidFill>
                <a:latin typeface="Calibri"/>
                <a:cs typeface="Calibri"/>
              </a:rPr>
              <a:t>Na</a:t>
            </a:r>
            <a:r>
              <a:rPr lang="en-US" b="1" dirty="0" smtClean="0">
                <a:solidFill>
                  <a:srgbClr val="FF3399"/>
                </a:solidFill>
                <a:latin typeface="Calibri"/>
                <a:cs typeface="Calibri"/>
              </a:rPr>
              <a:t>HCO3</a:t>
            </a:r>
            <a:r>
              <a:rPr lang="en-US" b="1" dirty="0" smtClean="0">
                <a:solidFill>
                  <a:srgbClr val="FF0066"/>
                </a:solidFill>
                <a:latin typeface="Calibri"/>
                <a:cs typeface="Calibri"/>
              </a:rPr>
              <a:t> </a:t>
            </a:r>
            <a:r>
              <a:rPr lang="en-US" b="1" dirty="0">
                <a:solidFill>
                  <a:srgbClr val="FF0066"/>
                </a:solidFill>
                <a:latin typeface="Calibri"/>
                <a:cs typeface="Calibri"/>
              </a:rPr>
              <a:t>¯</a:t>
            </a:r>
            <a:endParaRPr lang="en-US" b="1" dirty="0" smtClean="0">
              <a:solidFill>
                <a:srgbClr val="663300"/>
              </a:solidFill>
              <a:latin typeface="Calibri"/>
            </a:endParaRPr>
          </a:p>
        </p:txBody>
      </p:sp>
      <p:sp>
        <p:nvSpPr>
          <p:cNvPr id="10" name="عنصر نائب للمحتوى 5"/>
          <p:cNvSpPr txBox="1">
            <a:spLocks/>
          </p:cNvSpPr>
          <p:nvPr/>
        </p:nvSpPr>
        <p:spPr>
          <a:xfrm>
            <a:off x="3131840" y="2840732"/>
            <a:ext cx="2842897" cy="3828628"/>
          </a:xfrm>
          <a:prstGeom prst="rect">
            <a:avLst/>
          </a:prstGeom>
          <a:solidFill>
            <a:srgbClr val="FFCCCC"/>
          </a:solidFill>
          <a:ln w="47625">
            <a:solidFill>
              <a:schemeClr val="bg1"/>
            </a:solidFill>
          </a:ln>
        </p:spPr>
        <p:txBody>
          <a:bodyPr vert="horz">
            <a:normAutofit/>
          </a:bodyPr>
          <a:lstStyle>
            <a:lvl1pPr marL="274320" indent="-274320" algn="r" rtl="1" eaLnBrk="1" latinLnBrk="0" hangingPunct="1">
              <a:spcBef>
                <a:spcPts val="60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r" rtl="1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005840" indent="-228600" algn="r" rtl="1" eaLnBrk="1" latinLnBrk="0" hangingPunct="1">
              <a:spcBef>
                <a:spcPts val="300"/>
              </a:spcBef>
              <a:buClr>
                <a:schemeClr val="accent2">
                  <a:shade val="50000"/>
                </a:schemeClr>
              </a:buClr>
              <a:buSzPct val="85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r" rtl="1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r" rtl="1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28600" algn="r" rtl="1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11680" indent="-182880" algn="r" rtl="1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r" rtl="1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60320" indent="-182880" algn="r" rtl="1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rtl="0">
              <a:buNone/>
            </a:pPr>
            <a:r>
              <a:rPr lang="en-US" b="1" dirty="0" smtClean="0">
                <a:solidFill>
                  <a:srgbClr val="FF0066"/>
                </a:solidFill>
                <a:latin typeface="Calibri"/>
              </a:rPr>
              <a:t>           </a:t>
            </a:r>
          </a:p>
          <a:p>
            <a:pPr marL="0" indent="0" algn="l" rtl="0">
              <a:buNone/>
            </a:pPr>
            <a:r>
              <a:rPr lang="en-US" b="1" dirty="0" smtClean="0">
                <a:solidFill>
                  <a:srgbClr val="FF0066"/>
                </a:solidFill>
                <a:latin typeface="Calibri"/>
              </a:rPr>
              <a:t>             </a:t>
            </a:r>
            <a:endParaRPr lang="en-US" b="1" dirty="0">
              <a:solidFill>
                <a:schemeClr val="accent5">
                  <a:lumMod val="75000"/>
                </a:schemeClr>
              </a:solidFill>
              <a:latin typeface="Calibri"/>
            </a:endParaRPr>
          </a:p>
          <a:p>
            <a:pPr marL="0" indent="0" algn="l" rtl="0">
              <a:buNone/>
            </a:pPr>
            <a:r>
              <a:rPr lang="en-US" b="1" dirty="0" smtClean="0">
                <a:solidFill>
                  <a:srgbClr val="FF0066"/>
                </a:solidFill>
                <a:latin typeface="Calibri"/>
              </a:rPr>
              <a:t>             </a:t>
            </a:r>
            <a:r>
              <a:rPr lang="en-US" b="1" dirty="0" smtClean="0">
                <a:solidFill>
                  <a:srgbClr val="FF0000"/>
                </a:solidFill>
                <a:latin typeface="Calibri"/>
              </a:rPr>
              <a:t>Na</a:t>
            </a:r>
            <a:r>
              <a:rPr lang="en-US" b="1" dirty="0" smtClean="0">
                <a:solidFill>
                  <a:srgbClr val="FF0000"/>
                </a:solidFill>
                <a:latin typeface="Calibri"/>
                <a:cs typeface="Calibri"/>
              </a:rPr>
              <a:t>⁺</a:t>
            </a:r>
          </a:p>
          <a:p>
            <a:pPr marL="0" indent="0" algn="l" rtl="0">
              <a:buNone/>
            </a:pPr>
            <a:r>
              <a:rPr lang="en-US" b="1" dirty="0" smtClean="0">
                <a:solidFill>
                  <a:srgbClr val="FF0066"/>
                </a:solidFill>
                <a:latin typeface="Calibri"/>
              </a:rPr>
              <a:t>        </a:t>
            </a:r>
            <a:r>
              <a:rPr lang="en-US" b="1" dirty="0" smtClean="0">
                <a:solidFill>
                  <a:srgbClr val="FF0066"/>
                </a:solidFill>
                <a:latin typeface="Calibri"/>
              </a:rPr>
              <a:t>H</a:t>
            </a:r>
            <a:r>
              <a:rPr lang="en-US" b="1" dirty="0" smtClean="0">
                <a:solidFill>
                  <a:srgbClr val="FF0066"/>
                </a:solidFill>
                <a:latin typeface="Calibri"/>
                <a:cs typeface="Calibri"/>
              </a:rPr>
              <a:t>⁺ + HCO3¯</a:t>
            </a:r>
          </a:p>
          <a:p>
            <a:pPr marL="0" indent="0" algn="l" rtl="0">
              <a:buNone/>
            </a:pPr>
            <a:endParaRPr lang="en-US" b="1" dirty="0">
              <a:solidFill>
                <a:srgbClr val="FF0066"/>
              </a:solidFill>
              <a:latin typeface="Calibri"/>
              <a:cs typeface="Calibri"/>
            </a:endParaRPr>
          </a:p>
          <a:p>
            <a:pPr marL="0" indent="0" algn="l" rtl="0">
              <a:buNone/>
            </a:pPr>
            <a:r>
              <a:rPr lang="en-US" b="1" dirty="0">
                <a:solidFill>
                  <a:srgbClr val="FF0066"/>
                </a:solidFill>
                <a:latin typeface="Calibri"/>
                <a:cs typeface="Calibri"/>
              </a:rPr>
              <a:t> </a:t>
            </a:r>
            <a:r>
              <a:rPr lang="en-US" b="1" dirty="0" smtClean="0">
                <a:solidFill>
                  <a:srgbClr val="FF0066"/>
                </a:solidFill>
                <a:latin typeface="Calibri"/>
                <a:cs typeface="Calibri"/>
              </a:rPr>
              <a:t>         H2CO3</a:t>
            </a:r>
          </a:p>
          <a:p>
            <a:pPr marL="0" indent="0" algn="l" rtl="0">
              <a:buNone/>
            </a:pPr>
            <a:endParaRPr lang="en-US" b="1" dirty="0" smtClean="0">
              <a:solidFill>
                <a:srgbClr val="FF0066"/>
              </a:solidFill>
              <a:latin typeface="Calibri"/>
              <a:cs typeface="Calibri"/>
            </a:endParaRPr>
          </a:p>
          <a:p>
            <a:pPr marL="0" indent="0" algn="l" rtl="0">
              <a:buNone/>
            </a:pPr>
            <a:r>
              <a:rPr lang="en-US" b="1" dirty="0" smtClean="0">
                <a:solidFill>
                  <a:srgbClr val="003300"/>
                </a:solidFill>
                <a:latin typeface="Calibri"/>
              </a:rPr>
              <a:t>           CO2+H2O</a:t>
            </a:r>
            <a:endParaRPr lang="en-US" b="1" dirty="0">
              <a:solidFill>
                <a:srgbClr val="003300"/>
              </a:solidFill>
              <a:latin typeface="Calibri"/>
            </a:endParaRPr>
          </a:p>
          <a:p>
            <a:pPr marL="0" indent="0" algn="l" rtl="0">
              <a:buNone/>
            </a:pPr>
            <a:endParaRPr lang="en-US" b="1" dirty="0">
              <a:solidFill>
                <a:srgbClr val="663300"/>
              </a:solidFill>
              <a:latin typeface="Calibri"/>
            </a:endParaRPr>
          </a:p>
          <a:p>
            <a:pPr marL="0" indent="0" algn="l" rtl="0">
              <a:buNone/>
            </a:pPr>
            <a:endParaRPr lang="en-US" b="1" dirty="0" smtClean="0">
              <a:solidFill>
                <a:srgbClr val="FF0066"/>
              </a:solidFill>
              <a:latin typeface="Calibri"/>
            </a:endParaRPr>
          </a:p>
        </p:txBody>
      </p:sp>
      <p:sp>
        <p:nvSpPr>
          <p:cNvPr id="11" name="عنصر نائب للمحتوى 5"/>
          <p:cNvSpPr txBox="1">
            <a:spLocks/>
          </p:cNvSpPr>
          <p:nvPr/>
        </p:nvSpPr>
        <p:spPr>
          <a:xfrm>
            <a:off x="3131839" y="2295836"/>
            <a:ext cx="2848475" cy="536848"/>
          </a:xfrm>
          <a:prstGeom prst="rect">
            <a:avLst/>
          </a:prstGeom>
          <a:solidFill>
            <a:srgbClr val="FF66CC"/>
          </a:solidFill>
          <a:ln w="34925">
            <a:solidFill>
              <a:schemeClr val="bg1"/>
            </a:solidFill>
          </a:ln>
        </p:spPr>
        <p:txBody>
          <a:bodyPr vert="horz">
            <a:noAutofit/>
          </a:bodyPr>
          <a:lstStyle>
            <a:lvl1pPr marL="274320" indent="-274320" algn="r" rtl="1" eaLnBrk="1" latinLnBrk="0" hangingPunct="1">
              <a:spcBef>
                <a:spcPts val="60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r" rtl="1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005840" indent="-228600" algn="r" rtl="1" eaLnBrk="1" latinLnBrk="0" hangingPunct="1">
              <a:spcBef>
                <a:spcPts val="300"/>
              </a:spcBef>
              <a:buClr>
                <a:schemeClr val="accent2">
                  <a:shade val="50000"/>
                </a:schemeClr>
              </a:buClr>
              <a:buSzPct val="85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r" rtl="1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r" rtl="1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28600" algn="r" rtl="1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11680" indent="-182880" algn="r" rtl="1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r" rtl="1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60320" indent="-182880" algn="r" rtl="1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rtl="0">
              <a:buFont typeface="Wingdings 2"/>
              <a:buNone/>
            </a:pPr>
            <a:r>
              <a:rPr lang="en-US" sz="3200" dirty="0" smtClean="0">
                <a:solidFill>
                  <a:srgbClr val="CC0066"/>
                </a:solidFill>
                <a:latin typeface="Calibri"/>
              </a:rPr>
              <a:t>Tubular cell</a:t>
            </a:r>
            <a:endParaRPr lang="ar-EG" sz="3200" b="1" dirty="0">
              <a:solidFill>
                <a:srgbClr val="CC0066"/>
              </a:solidFill>
            </a:endParaRPr>
          </a:p>
        </p:txBody>
      </p:sp>
      <p:cxnSp>
        <p:nvCxnSpPr>
          <p:cNvPr id="3" name="رابط كسهم مستقيم 2"/>
          <p:cNvCxnSpPr/>
          <p:nvPr/>
        </p:nvCxnSpPr>
        <p:spPr>
          <a:xfrm>
            <a:off x="2411760" y="4077072"/>
            <a:ext cx="1368152" cy="0"/>
          </a:xfrm>
          <a:prstGeom prst="straightConnector1">
            <a:avLst/>
          </a:prstGeom>
          <a:ln w="3492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رابط كسهم مستقيم 14"/>
          <p:cNvCxnSpPr/>
          <p:nvPr/>
        </p:nvCxnSpPr>
        <p:spPr>
          <a:xfrm>
            <a:off x="5076056" y="4066626"/>
            <a:ext cx="1552196" cy="0"/>
          </a:xfrm>
          <a:prstGeom prst="straightConnector1">
            <a:avLst/>
          </a:prstGeom>
          <a:ln w="3492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رابط كسهم مستقيم 15"/>
          <p:cNvCxnSpPr/>
          <p:nvPr/>
        </p:nvCxnSpPr>
        <p:spPr>
          <a:xfrm>
            <a:off x="5465111" y="4500010"/>
            <a:ext cx="1094098" cy="21146"/>
          </a:xfrm>
          <a:prstGeom prst="straightConnector1">
            <a:avLst/>
          </a:prstGeom>
          <a:ln w="3492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رابط كسهم مستقيم 18"/>
          <p:cNvCxnSpPr/>
          <p:nvPr/>
        </p:nvCxnSpPr>
        <p:spPr>
          <a:xfrm flipH="1" flipV="1">
            <a:off x="2263720" y="4535895"/>
            <a:ext cx="1372176" cy="21146"/>
          </a:xfrm>
          <a:prstGeom prst="straightConnector1">
            <a:avLst/>
          </a:prstGeom>
          <a:ln w="3492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شكل بيضاوي 20"/>
          <p:cNvSpPr/>
          <p:nvPr/>
        </p:nvSpPr>
        <p:spPr>
          <a:xfrm>
            <a:off x="2856889" y="4091017"/>
            <a:ext cx="576064" cy="44487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cxnSp>
        <p:nvCxnSpPr>
          <p:cNvPr id="28" name="رابط كسهم مستقيم 27"/>
          <p:cNvCxnSpPr/>
          <p:nvPr/>
        </p:nvCxnSpPr>
        <p:spPr>
          <a:xfrm>
            <a:off x="7700900" y="4564259"/>
            <a:ext cx="684076" cy="448917"/>
          </a:xfrm>
          <a:prstGeom prst="straightConnector1">
            <a:avLst/>
          </a:prstGeom>
          <a:ln w="349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رابط مستقيم 30"/>
          <p:cNvCxnSpPr/>
          <p:nvPr/>
        </p:nvCxnSpPr>
        <p:spPr>
          <a:xfrm>
            <a:off x="7610180" y="4077072"/>
            <a:ext cx="432758" cy="711645"/>
          </a:xfrm>
          <a:prstGeom prst="line">
            <a:avLst/>
          </a:prstGeom>
          <a:ln w="3492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مستطيل 31"/>
          <p:cNvSpPr/>
          <p:nvPr/>
        </p:nvSpPr>
        <p:spPr>
          <a:xfrm>
            <a:off x="171234" y="4044161"/>
            <a:ext cx="1331640" cy="4919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(Filtered)</a:t>
            </a:r>
            <a:endParaRPr lang="ar-EG" dirty="0">
              <a:solidFill>
                <a:srgbClr val="FF0000"/>
              </a:solidFill>
            </a:endParaRPr>
          </a:p>
        </p:txBody>
      </p:sp>
      <p:cxnSp>
        <p:nvCxnSpPr>
          <p:cNvPr id="35" name="رابط كسهم مستقيم 34"/>
          <p:cNvCxnSpPr/>
          <p:nvPr/>
        </p:nvCxnSpPr>
        <p:spPr>
          <a:xfrm>
            <a:off x="1469508" y="4026514"/>
            <a:ext cx="188548" cy="0"/>
          </a:xfrm>
          <a:prstGeom prst="straightConnector1">
            <a:avLst/>
          </a:prstGeom>
          <a:ln w="3492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رابط كسهم مستقيم 37"/>
          <p:cNvCxnSpPr/>
          <p:nvPr/>
        </p:nvCxnSpPr>
        <p:spPr>
          <a:xfrm>
            <a:off x="1875724" y="5103186"/>
            <a:ext cx="0" cy="252028"/>
          </a:xfrm>
          <a:prstGeom prst="straightConnector1">
            <a:avLst/>
          </a:prstGeom>
          <a:ln w="3492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رابط كسهم مستقيم 32"/>
          <p:cNvCxnSpPr/>
          <p:nvPr/>
        </p:nvCxnSpPr>
        <p:spPr>
          <a:xfrm>
            <a:off x="1875724" y="5633628"/>
            <a:ext cx="0" cy="459668"/>
          </a:xfrm>
          <a:prstGeom prst="straightConnector1">
            <a:avLst/>
          </a:prstGeom>
          <a:ln w="3492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مستطيل 33"/>
          <p:cNvSpPr/>
          <p:nvPr/>
        </p:nvSpPr>
        <p:spPr>
          <a:xfrm>
            <a:off x="672379" y="5617485"/>
            <a:ext cx="1331640" cy="4919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CA</a:t>
            </a:r>
            <a:endParaRPr lang="ar-EG" sz="2800" b="1" dirty="0">
              <a:solidFill>
                <a:srgbClr val="FF0000"/>
              </a:solidFill>
            </a:endParaRPr>
          </a:p>
        </p:txBody>
      </p:sp>
      <p:cxnSp>
        <p:nvCxnSpPr>
          <p:cNvPr id="36" name="رابط كسهم مستقيم 35"/>
          <p:cNvCxnSpPr/>
          <p:nvPr/>
        </p:nvCxnSpPr>
        <p:spPr>
          <a:xfrm>
            <a:off x="2564160" y="6381328"/>
            <a:ext cx="1368152" cy="0"/>
          </a:xfrm>
          <a:prstGeom prst="straightConnector1">
            <a:avLst/>
          </a:prstGeom>
          <a:ln w="3492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رابط كسهم مستقيم 36"/>
          <p:cNvCxnSpPr/>
          <p:nvPr/>
        </p:nvCxnSpPr>
        <p:spPr>
          <a:xfrm flipV="1">
            <a:off x="4586603" y="5750667"/>
            <a:ext cx="0" cy="475811"/>
          </a:xfrm>
          <a:prstGeom prst="straightConnector1">
            <a:avLst/>
          </a:prstGeom>
          <a:ln w="3492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رابط كسهم مستقيم 38"/>
          <p:cNvCxnSpPr/>
          <p:nvPr/>
        </p:nvCxnSpPr>
        <p:spPr>
          <a:xfrm flipV="1">
            <a:off x="4355976" y="4750448"/>
            <a:ext cx="0" cy="475811"/>
          </a:xfrm>
          <a:prstGeom prst="straightConnector1">
            <a:avLst/>
          </a:prstGeom>
          <a:ln w="3492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مستطيل 39"/>
          <p:cNvSpPr/>
          <p:nvPr/>
        </p:nvSpPr>
        <p:spPr>
          <a:xfrm>
            <a:off x="3432953" y="5750667"/>
            <a:ext cx="1331640" cy="4919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CA</a:t>
            </a:r>
            <a:endParaRPr lang="ar-EG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2757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عنصر نائب للمحتوى 5"/>
          <p:cNvSpPr>
            <a:spLocks noGrp="1"/>
          </p:cNvSpPr>
          <p:nvPr>
            <p:ph idx="1"/>
          </p:nvPr>
        </p:nvSpPr>
        <p:spPr>
          <a:xfrm>
            <a:off x="3203848" y="1281843"/>
            <a:ext cx="3168352" cy="536848"/>
          </a:xfrm>
          <a:solidFill>
            <a:srgbClr val="FF99FF"/>
          </a:solidFill>
        </p:spPr>
        <p:txBody>
          <a:bodyPr>
            <a:noAutofit/>
          </a:bodyPr>
          <a:lstStyle/>
          <a:p>
            <a:pPr marL="0" indent="0" algn="l" rtl="0">
              <a:buNone/>
            </a:pPr>
            <a:r>
              <a:rPr lang="en-US" sz="3200" b="1" dirty="0" smtClean="0">
                <a:solidFill>
                  <a:srgbClr val="FF0066"/>
                </a:solidFill>
                <a:latin typeface="Calibri"/>
              </a:rPr>
              <a:t>1-</a:t>
            </a:r>
            <a:r>
              <a:rPr lang="en-US" sz="3200" dirty="0" smtClean="0">
                <a:solidFill>
                  <a:srgbClr val="FF0066"/>
                </a:solidFill>
                <a:latin typeface="Calibri"/>
              </a:rPr>
              <a:t>  </a:t>
            </a:r>
            <a:r>
              <a:rPr lang="ar-EG" sz="3200" dirty="0" smtClean="0">
                <a:solidFill>
                  <a:srgbClr val="FF0066"/>
                </a:solidFill>
                <a:latin typeface="Calibri"/>
              </a:rPr>
              <a:t>↑</a:t>
            </a:r>
            <a:r>
              <a:rPr lang="en-US" sz="3200" b="1" dirty="0" smtClean="0">
                <a:solidFill>
                  <a:srgbClr val="FF0066"/>
                </a:solidFill>
                <a:latin typeface="Calibri"/>
              </a:rPr>
              <a:t>blood  acids</a:t>
            </a:r>
            <a:endParaRPr lang="ar-EG" sz="3200" b="1" dirty="0">
              <a:solidFill>
                <a:srgbClr val="FF0066"/>
              </a:solidFill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680120" y="332656"/>
            <a:ext cx="7704856" cy="936104"/>
          </a:xfrm>
          <a:prstGeom prst="rect">
            <a:avLst/>
          </a:prstGeom>
          <a:solidFill>
            <a:srgbClr val="FFCCFF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 Causes of Metabolic acidosis</a:t>
            </a:r>
            <a:endParaRPr lang="ar-EG" sz="3200" b="1" dirty="0">
              <a:solidFill>
                <a:srgbClr val="FF0000"/>
              </a:solidFill>
            </a:endParaRPr>
          </a:p>
        </p:txBody>
      </p:sp>
      <p:sp>
        <p:nvSpPr>
          <p:cNvPr id="7" name="عنصر نائب للمحتوى 5"/>
          <p:cNvSpPr txBox="1">
            <a:spLocks/>
          </p:cNvSpPr>
          <p:nvPr/>
        </p:nvSpPr>
        <p:spPr>
          <a:xfrm>
            <a:off x="155375" y="2831536"/>
            <a:ext cx="2976463" cy="3624808"/>
          </a:xfrm>
          <a:prstGeom prst="rect">
            <a:avLst/>
          </a:prstGeom>
          <a:solidFill>
            <a:srgbClr val="FFCCCC"/>
          </a:solidFill>
        </p:spPr>
        <p:txBody>
          <a:bodyPr vert="horz">
            <a:normAutofit/>
          </a:bodyPr>
          <a:lstStyle>
            <a:lvl1pPr marL="274320" indent="-274320" algn="r" rtl="1" eaLnBrk="1" latinLnBrk="0" hangingPunct="1">
              <a:spcBef>
                <a:spcPts val="60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r" rtl="1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005840" indent="-228600" algn="r" rtl="1" eaLnBrk="1" latinLnBrk="0" hangingPunct="1">
              <a:spcBef>
                <a:spcPts val="300"/>
              </a:spcBef>
              <a:buClr>
                <a:schemeClr val="accent2">
                  <a:shade val="50000"/>
                </a:schemeClr>
              </a:buClr>
              <a:buSzPct val="85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r" rtl="1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r" rtl="1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28600" algn="r" rtl="1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11680" indent="-182880" algn="r" rtl="1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r" rtl="1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60320" indent="-182880" algn="r" rtl="1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rtl="0">
              <a:buNone/>
            </a:pPr>
            <a:r>
              <a:rPr lang="en-US" b="1" dirty="0" smtClean="0">
                <a:solidFill>
                  <a:srgbClr val="FF0066"/>
                </a:solidFill>
                <a:latin typeface="Calibri"/>
              </a:rPr>
              <a:t>              </a:t>
            </a:r>
          </a:p>
          <a:p>
            <a:pPr marL="0" indent="0" algn="l" rtl="0">
              <a:buNone/>
            </a:pPr>
            <a:r>
              <a:rPr lang="en-US" b="1" dirty="0" smtClean="0">
                <a:solidFill>
                  <a:srgbClr val="FF0066"/>
                </a:solidFill>
                <a:latin typeface="Calibri"/>
              </a:rPr>
              <a:t>                     </a:t>
            </a:r>
            <a:r>
              <a:rPr lang="en-US" b="1" dirty="0" err="1" smtClean="0">
                <a:solidFill>
                  <a:schemeClr val="accent5">
                    <a:lumMod val="75000"/>
                  </a:schemeClr>
                </a:solidFill>
                <a:latin typeface="Calibri"/>
              </a:rPr>
              <a:t>Cl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  <a:latin typeface="Calibri"/>
                <a:cs typeface="Calibri"/>
              </a:rPr>
              <a:t>‾</a:t>
            </a:r>
            <a:endParaRPr lang="en-US" b="1" dirty="0" smtClean="0">
              <a:solidFill>
                <a:schemeClr val="accent5">
                  <a:lumMod val="75000"/>
                </a:schemeClr>
              </a:solidFill>
              <a:latin typeface="Calibri"/>
            </a:endParaRPr>
          </a:p>
          <a:p>
            <a:pPr marL="0" indent="0" algn="l" rtl="0">
              <a:buNone/>
            </a:pPr>
            <a:r>
              <a:rPr lang="en-US" b="1" dirty="0" smtClean="0">
                <a:solidFill>
                  <a:srgbClr val="FF0000"/>
                </a:solidFill>
                <a:latin typeface="Calibri"/>
              </a:rPr>
              <a:t>Na</a:t>
            </a:r>
            <a:r>
              <a:rPr lang="en-US" b="1" dirty="0" smtClean="0">
                <a:solidFill>
                  <a:srgbClr val="003300"/>
                </a:solidFill>
                <a:latin typeface="Calibri"/>
              </a:rPr>
              <a:t>HCO3</a:t>
            </a:r>
            <a:r>
              <a:rPr lang="en-US" b="1" dirty="0" smtClean="0">
                <a:solidFill>
                  <a:srgbClr val="FF0066"/>
                </a:solidFill>
                <a:latin typeface="Calibri"/>
              </a:rPr>
              <a:t>    </a:t>
            </a:r>
            <a:r>
              <a:rPr lang="en-US" b="1" dirty="0" smtClean="0">
                <a:solidFill>
                  <a:srgbClr val="FF0000"/>
                </a:solidFill>
                <a:latin typeface="Calibri"/>
              </a:rPr>
              <a:t>Na</a:t>
            </a:r>
            <a:r>
              <a:rPr lang="en-US" b="1" dirty="0" smtClean="0">
                <a:solidFill>
                  <a:srgbClr val="FF0000"/>
                </a:solidFill>
                <a:latin typeface="Calibri"/>
                <a:cs typeface="Calibri"/>
              </a:rPr>
              <a:t>⁺</a:t>
            </a:r>
          </a:p>
          <a:p>
            <a:pPr marL="0" indent="0" algn="l" rtl="0">
              <a:buNone/>
            </a:pPr>
            <a:r>
              <a:rPr lang="en-US" b="1" dirty="0" smtClean="0">
                <a:solidFill>
                  <a:srgbClr val="FF0066"/>
                </a:solidFill>
                <a:latin typeface="Calibri"/>
                <a:cs typeface="Calibri"/>
              </a:rPr>
              <a:t>                     </a:t>
            </a:r>
            <a:r>
              <a:rPr lang="en-US" b="1" dirty="0" smtClean="0">
                <a:solidFill>
                  <a:srgbClr val="FF0066"/>
                </a:solidFill>
                <a:latin typeface="Calibri"/>
              </a:rPr>
              <a:t>K</a:t>
            </a:r>
            <a:r>
              <a:rPr lang="en-US" b="1" dirty="0" smtClean="0">
                <a:solidFill>
                  <a:srgbClr val="FF0066"/>
                </a:solidFill>
                <a:latin typeface="Calibri"/>
                <a:cs typeface="Calibri"/>
              </a:rPr>
              <a:t>⁺   </a:t>
            </a:r>
          </a:p>
          <a:p>
            <a:pPr marL="0" indent="0" algn="l" rtl="0">
              <a:buNone/>
            </a:pPr>
            <a:r>
              <a:rPr lang="en-US" b="1" dirty="0">
                <a:solidFill>
                  <a:srgbClr val="FF0066"/>
                </a:solidFill>
                <a:latin typeface="Calibri"/>
                <a:cs typeface="Calibri"/>
              </a:rPr>
              <a:t> </a:t>
            </a:r>
            <a:r>
              <a:rPr lang="en-US" b="1" dirty="0" smtClean="0">
                <a:solidFill>
                  <a:srgbClr val="FF0066"/>
                </a:solidFill>
                <a:latin typeface="Calibri"/>
                <a:cs typeface="Calibri"/>
              </a:rPr>
              <a:t>               </a:t>
            </a:r>
            <a:r>
              <a:rPr lang="en-US" b="1" dirty="0" smtClean="0">
                <a:solidFill>
                  <a:srgbClr val="003300"/>
                </a:solidFill>
                <a:latin typeface="Calibri"/>
              </a:rPr>
              <a:t>HCO3 </a:t>
            </a:r>
            <a:r>
              <a:rPr lang="en-US" b="1" dirty="0" smtClean="0">
                <a:solidFill>
                  <a:srgbClr val="003300"/>
                </a:solidFill>
                <a:latin typeface="Calibri"/>
                <a:cs typeface="Calibri"/>
              </a:rPr>
              <a:t>⁻</a:t>
            </a:r>
          </a:p>
          <a:p>
            <a:pPr marL="0" indent="0" algn="l" rtl="0">
              <a:buNone/>
            </a:pPr>
            <a:r>
              <a:rPr lang="en-US" b="1" dirty="0">
                <a:solidFill>
                  <a:srgbClr val="FF0066"/>
                </a:solidFill>
                <a:latin typeface="Calibri"/>
                <a:cs typeface="Calibri"/>
              </a:rPr>
              <a:t> </a:t>
            </a:r>
            <a:endParaRPr lang="en-US" b="1" dirty="0" smtClean="0">
              <a:solidFill>
                <a:srgbClr val="FF0066"/>
              </a:solidFill>
              <a:latin typeface="Calibri"/>
              <a:cs typeface="Calibri"/>
            </a:endParaRPr>
          </a:p>
          <a:p>
            <a:pPr marL="0" indent="0" algn="l" rtl="0">
              <a:buNone/>
            </a:pPr>
            <a:r>
              <a:rPr lang="en-US" b="1" dirty="0">
                <a:solidFill>
                  <a:srgbClr val="FF0066"/>
                </a:solidFill>
                <a:latin typeface="Calibri"/>
                <a:cs typeface="Calibri"/>
              </a:rPr>
              <a:t> </a:t>
            </a:r>
            <a:r>
              <a:rPr lang="en-US" b="1" dirty="0" smtClean="0">
                <a:solidFill>
                  <a:srgbClr val="FF0066"/>
                </a:solidFill>
                <a:latin typeface="Calibri"/>
                <a:cs typeface="Calibri"/>
              </a:rPr>
              <a:t>             </a:t>
            </a:r>
            <a:r>
              <a:rPr lang="en-US" b="1" dirty="0" smtClean="0">
                <a:solidFill>
                  <a:srgbClr val="CC0066"/>
                </a:solidFill>
                <a:latin typeface="Calibri"/>
              </a:rPr>
              <a:t>K</a:t>
            </a:r>
            <a:r>
              <a:rPr lang="en-US" b="1" dirty="0" smtClean="0">
                <a:solidFill>
                  <a:srgbClr val="003300"/>
                </a:solidFill>
                <a:latin typeface="Calibri"/>
              </a:rPr>
              <a:t>HCO3</a:t>
            </a:r>
          </a:p>
        </p:txBody>
      </p:sp>
      <p:sp>
        <p:nvSpPr>
          <p:cNvPr id="13" name="عنصر نائب للمحتوى 5"/>
          <p:cNvSpPr txBox="1">
            <a:spLocks/>
          </p:cNvSpPr>
          <p:nvPr/>
        </p:nvSpPr>
        <p:spPr>
          <a:xfrm>
            <a:off x="155376" y="2308244"/>
            <a:ext cx="2976464" cy="536848"/>
          </a:xfrm>
          <a:prstGeom prst="rect">
            <a:avLst/>
          </a:prstGeom>
          <a:solidFill>
            <a:srgbClr val="FF66CC"/>
          </a:solidFill>
        </p:spPr>
        <p:txBody>
          <a:bodyPr vert="horz">
            <a:noAutofit/>
          </a:bodyPr>
          <a:lstStyle>
            <a:lvl1pPr marL="274320" indent="-274320" algn="r" rtl="1" eaLnBrk="1" latinLnBrk="0" hangingPunct="1">
              <a:spcBef>
                <a:spcPts val="60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r" rtl="1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005840" indent="-228600" algn="r" rtl="1" eaLnBrk="1" latinLnBrk="0" hangingPunct="1">
              <a:spcBef>
                <a:spcPts val="300"/>
              </a:spcBef>
              <a:buClr>
                <a:schemeClr val="accent2">
                  <a:shade val="50000"/>
                </a:schemeClr>
              </a:buClr>
              <a:buSzPct val="85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r" rtl="1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r" rtl="1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28600" algn="r" rtl="1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11680" indent="-182880" algn="r" rtl="1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r" rtl="1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60320" indent="-182880" algn="r" rtl="1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rtl="0">
              <a:buFont typeface="Wingdings 2"/>
              <a:buNone/>
            </a:pPr>
            <a:r>
              <a:rPr lang="en-US" sz="3200" dirty="0" smtClean="0">
                <a:solidFill>
                  <a:srgbClr val="CC0066"/>
                </a:solidFill>
                <a:latin typeface="Calibri"/>
              </a:rPr>
              <a:t>Tubular lumen</a:t>
            </a:r>
            <a:endParaRPr lang="ar-EG" sz="3200" b="1" dirty="0">
              <a:solidFill>
                <a:srgbClr val="CC0066"/>
              </a:solidFill>
            </a:endParaRPr>
          </a:p>
        </p:txBody>
      </p:sp>
      <p:sp>
        <p:nvSpPr>
          <p:cNvPr id="14" name="عنصر نائب للمحتوى 5"/>
          <p:cNvSpPr txBox="1">
            <a:spLocks/>
          </p:cNvSpPr>
          <p:nvPr/>
        </p:nvSpPr>
        <p:spPr>
          <a:xfrm>
            <a:off x="5974737" y="2308244"/>
            <a:ext cx="2989751" cy="536848"/>
          </a:xfrm>
          <a:prstGeom prst="rect">
            <a:avLst/>
          </a:prstGeom>
          <a:solidFill>
            <a:srgbClr val="FF66CC"/>
          </a:solidFill>
        </p:spPr>
        <p:txBody>
          <a:bodyPr vert="horz">
            <a:noAutofit/>
          </a:bodyPr>
          <a:lstStyle>
            <a:lvl1pPr marL="274320" indent="-274320" algn="r" rtl="1" eaLnBrk="1" latinLnBrk="0" hangingPunct="1">
              <a:spcBef>
                <a:spcPts val="60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r" rtl="1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005840" indent="-228600" algn="r" rtl="1" eaLnBrk="1" latinLnBrk="0" hangingPunct="1">
              <a:spcBef>
                <a:spcPts val="300"/>
              </a:spcBef>
              <a:buClr>
                <a:schemeClr val="accent2">
                  <a:shade val="50000"/>
                </a:schemeClr>
              </a:buClr>
              <a:buSzPct val="85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r" rtl="1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r" rtl="1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28600" algn="r" rtl="1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11680" indent="-182880" algn="r" rtl="1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r" rtl="1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60320" indent="-182880" algn="r" rtl="1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rtl="0">
              <a:buFont typeface="Wingdings 2"/>
              <a:buNone/>
            </a:pPr>
            <a:r>
              <a:rPr lang="en-US" sz="3200" b="1" dirty="0" smtClean="0">
                <a:solidFill>
                  <a:srgbClr val="CC0066"/>
                </a:solidFill>
              </a:rPr>
              <a:t>blood</a:t>
            </a:r>
            <a:endParaRPr lang="ar-EG" sz="3200" b="1" dirty="0">
              <a:solidFill>
                <a:srgbClr val="CC0066"/>
              </a:solidFill>
            </a:endParaRPr>
          </a:p>
        </p:txBody>
      </p:sp>
      <p:sp>
        <p:nvSpPr>
          <p:cNvPr id="9" name="عنصر نائب للمحتوى 5"/>
          <p:cNvSpPr txBox="1">
            <a:spLocks/>
          </p:cNvSpPr>
          <p:nvPr/>
        </p:nvSpPr>
        <p:spPr>
          <a:xfrm>
            <a:off x="6012160" y="2840732"/>
            <a:ext cx="2952328" cy="3624808"/>
          </a:xfrm>
          <a:prstGeom prst="rect">
            <a:avLst/>
          </a:prstGeom>
          <a:solidFill>
            <a:srgbClr val="FFCCCC"/>
          </a:solidFill>
        </p:spPr>
        <p:txBody>
          <a:bodyPr vert="horz">
            <a:normAutofit/>
          </a:bodyPr>
          <a:lstStyle>
            <a:lvl1pPr marL="274320" indent="-274320" algn="r" rtl="1" eaLnBrk="1" latinLnBrk="0" hangingPunct="1">
              <a:spcBef>
                <a:spcPts val="60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r" rtl="1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005840" indent="-228600" algn="r" rtl="1" eaLnBrk="1" latinLnBrk="0" hangingPunct="1">
              <a:spcBef>
                <a:spcPts val="300"/>
              </a:spcBef>
              <a:buClr>
                <a:schemeClr val="accent2">
                  <a:shade val="50000"/>
                </a:schemeClr>
              </a:buClr>
              <a:buSzPct val="85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r" rtl="1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r" rtl="1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28600" algn="r" rtl="1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11680" indent="-182880" algn="r" rtl="1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r" rtl="1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60320" indent="-182880" algn="r" rtl="1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rtl="0">
              <a:buNone/>
            </a:pPr>
            <a:r>
              <a:rPr lang="en-US" b="1" dirty="0" smtClean="0">
                <a:solidFill>
                  <a:srgbClr val="FF0066"/>
                </a:solidFill>
                <a:latin typeface="Calibri"/>
              </a:rPr>
              <a:t>       </a:t>
            </a:r>
          </a:p>
          <a:p>
            <a:pPr marL="0" indent="0" algn="l" rtl="0">
              <a:buNone/>
            </a:pPr>
            <a:r>
              <a:rPr lang="en-US" b="1" dirty="0" smtClean="0">
                <a:solidFill>
                  <a:srgbClr val="FF0066"/>
                </a:solidFill>
                <a:latin typeface="Calibri"/>
                <a:cs typeface="Calibri"/>
              </a:rPr>
              <a:t>           </a:t>
            </a:r>
            <a:r>
              <a:rPr lang="en-US" b="1" dirty="0" err="1" smtClean="0">
                <a:solidFill>
                  <a:schemeClr val="accent5">
                    <a:lumMod val="75000"/>
                  </a:schemeClr>
                </a:solidFill>
                <a:latin typeface="Calibri"/>
              </a:rPr>
              <a:t>Cl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alibri"/>
                <a:cs typeface="Calibri"/>
              </a:rPr>
              <a:t>‾</a:t>
            </a:r>
            <a:r>
              <a:rPr lang="en-US" b="1" dirty="0" smtClean="0">
                <a:solidFill>
                  <a:srgbClr val="FF0066"/>
                </a:solidFill>
                <a:latin typeface="Calibri"/>
                <a:cs typeface="Calibri"/>
              </a:rPr>
              <a:t>          </a:t>
            </a:r>
            <a:r>
              <a:rPr lang="en-US" b="1" dirty="0" err="1" smtClean="0">
                <a:solidFill>
                  <a:srgbClr val="FF0000"/>
                </a:solidFill>
                <a:latin typeface="Calibri"/>
                <a:cs typeface="Calibri"/>
              </a:rPr>
              <a:t>Na</a:t>
            </a:r>
            <a:r>
              <a:rPr lang="en-US" b="1" dirty="0" err="1" smtClean="0">
                <a:solidFill>
                  <a:schemeClr val="accent5">
                    <a:lumMod val="75000"/>
                  </a:schemeClr>
                </a:solidFill>
                <a:latin typeface="Calibri"/>
                <a:cs typeface="Calibri"/>
              </a:rPr>
              <a:t>Cl</a:t>
            </a:r>
            <a:endParaRPr lang="en-US" b="1" dirty="0">
              <a:solidFill>
                <a:schemeClr val="accent5">
                  <a:lumMod val="75000"/>
                </a:schemeClr>
              </a:solidFill>
              <a:latin typeface="Calibri"/>
            </a:endParaRPr>
          </a:p>
          <a:p>
            <a:pPr marL="0" indent="0" algn="l" rtl="0">
              <a:buNone/>
            </a:pPr>
            <a:r>
              <a:rPr lang="en-US" b="1" dirty="0" smtClean="0">
                <a:solidFill>
                  <a:srgbClr val="FF0066"/>
                </a:solidFill>
                <a:latin typeface="Calibri"/>
                <a:cs typeface="Calibri"/>
              </a:rPr>
              <a:t>          </a:t>
            </a:r>
            <a:r>
              <a:rPr lang="en-US" b="1" dirty="0" smtClean="0">
                <a:solidFill>
                  <a:srgbClr val="FF0066"/>
                </a:solidFill>
                <a:latin typeface="Calibri"/>
              </a:rPr>
              <a:t> </a:t>
            </a:r>
            <a:r>
              <a:rPr lang="en-US" b="1" dirty="0" smtClean="0">
                <a:solidFill>
                  <a:srgbClr val="FF0000"/>
                </a:solidFill>
                <a:latin typeface="Calibri"/>
              </a:rPr>
              <a:t>Na</a:t>
            </a:r>
            <a:r>
              <a:rPr lang="en-US" b="1" dirty="0" smtClean="0">
                <a:solidFill>
                  <a:srgbClr val="FF0000"/>
                </a:solidFill>
                <a:latin typeface="Calibri"/>
                <a:cs typeface="Calibri"/>
              </a:rPr>
              <a:t>⁺</a:t>
            </a:r>
          </a:p>
          <a:p>
            <a:pPr marL="0" indent="0" algn="l" rtl="0">
              <a:buNone/>
            </a:pPr>
            <a:r>
              <a:rPr lang="en-US" b="1" dirty="0" smtClean="0">
                <a:solidFill>
                  <a:srgbClr val="FF0066"/>
                </a:solidFill>
                <a:latin typeface="Calibri"/>
              </a:rPr>
              <a:t>            K</a:t>
            </a:r>
            <a:r>
              <a:rPr lang="en-US" b="1" dirty="0" smtClean="0">
                <a:solidFill>
                  <a:srgbClr val="FF0066"/>
                </a:solidFill>
                <a:latin typeface="Calibri"/>
                <a:cs typeface="Calibri"/>
              </a:rPr>
              <a:t>⁺</a:t>
            </a:r>
            <a:endParaRPr lang="en-US" b="1" dirty="0" smtClean="0">
              <a:solidFill>
                <a:srgbClr val="663300"/>
              </a:solidFill>
              <a:latin typeface="Calibri"/>
            </a:endParaRPr>
          </a:p>
        </p:txBody>
      </p:sp>
      <p:sp>
        <p:nvSpPr>
          <p:cNvPr id="10" name="عنصر نائب للمحتوى 5"/>
          <p:cNvSpPr txBox="1">
            <a:spLocks/>
          </p:cNvSpPr>
          <p:nvPr/>
        </p:nvSpPr>
        <p:spPr>
          <a:xfrm>
            <a:off x="3131840" y="2840732"/>
            <a:ext cx="2842897" cy="3624808"/>
          </a:xfrm>
          <a:prstGeom prst="rect">
            <a:avLst/>
          </a:prstGeom>
          <a:solidFill>
            <a:srgbClr val="FFCCCC"/>
          </a:solidFill>
          <a:ln w="47625">
            <a:solidFill>
              <a:schemeClr val="bg1"/>
            </a:solidFill>
          </a:ln>
        </p:spPr>
        <p:txBody>
          <a:bodyPr vert="horz">
            <a:normAutofit/>
          </a:bodyPr>
          <a:lstStyle>
            <a:lvl1pPr marL="274320" indent="-274320" algn="r" rtl="1" eaLnBrk="1" latinLnBrk="0" hangingPunct="1">
              <a:spcBef>
                <a:spcPts val="60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r" rtl="1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005840" indent="-228600" algn="r" rtl="1" eaLnBrk="1" latinLnBrk="0" hangingPunct="1">
              <a:spcBef>
                <a:spcPts val="300"/>
              </a:spcBef>
              <a:buClr>
                <a:schemeClr val="accent2">
                  <a:shade val="50000"/>
                </a:schemeClr>
              </a:buClr>
              <a:buSzPct val="85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r" rtl="1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r" rtl="1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28600" algn="r" rtl="1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11680" indent="-182880" algn="r" rtl="1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r" rtl="1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60320" indent="-182880" algn="r" rtl="1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rtl="0">
              <a:buNone/>
            </a:pPr>
            <a:r>
              <a:rPr lang="en-US" b="1" dirty="0" smtClean="0">
                <a:solidFill>
                  <a:srgbClr val="FF0066"/>
                </a:solidFill>
                <a:latin typeface="Calibri"/>
              </a:rPr>
              <a:t>           </a:t>
            </a:r>
          </a:p>
          <a:p>
            <a:pPr marL="0" indent="0" algn="l" rtl="0">
              <a:buNone/>
            </a:pPr>
            <a:r>
              <a:rPr lang="en-US" b="1" dirty="0" smtClean="0">
                <a:solidFill>
                  <a:srgbClr val="FF0066"/>
                </a:solidFill>
                <a:latin typeface="Calibri"/>
              </a:rPr>
              <a:t>             </a:t>
            </a:r>
            <a:r>
              <a:rPr lang="en-US" b="1" dirty="0" err="1" smtClean="0">
                <a:solidFill>
                  <a:schemeClr val="accent5">
                    <a:lumMod val="75000"/>
                  </a:schemeClr>
                </a:solidFill>
                <a:latin typeface="Calibri"/>
              </a:rPr>
              <a:t>Cl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  <a:latin typeface="Calibri"/>
                <a:cs typeface="Calibri"/>
              </a:rPr>
              <a:t>‾</a:t>
            </a:r>
            <a:endParaRPr lang="en-US" b="1" dirty="0">
              <a:solidFill>
                <a:schemeClr val="accent5">
                  <a:lumMod val="75000"/>
                </a:schemeClr>
              </a:solidFill>
              <a:latin typeface="Calibri"/>
            </a:endParaRPr>
          </a:p>
          <a:p>
            <a:pPr marL="0" indent="0" algn="l" rtl="0">
              <a:buNone/>
            </a:pPr>
            <a:r>
              <a:rPr lang="en-US" b="1" dirty="0" smtClean="0">
                <a:solidFill>
                  <a:srgbClr val="FF0066"/>
                </a:solidFill>
                <a:latin typeface="Calibri"/>
              </a:rPr>
              <a:t>             </a:t>
            </a:r>
            <a:r>
              <a:rPr lang="en-US" b="1" dirty="0" smtClean="0">
                <a:solidFill>
                  <a:srgbClr val="FF0000"/>
                </a:solidFill>
                <a:latin typeface="Calibri"/>
              </a:rPr>
              <a:t>Na</a:t>
            </a:r>
            <a:r>
              <a:rPr lang="en-US" b="1" dirty="0" smtClean="0">
                <a:solidFill>
                  <a:srgbClr val="FF0000"/>
                </a:solidFill>
                <a:latin typeface="Calibri"/>
                <a:cs typeface="Calibri"/>
              </a:rPr>
              <a:t>⁺</a:t>
            </a:r>
          </a:p>
          <a:p>
            <a:pPr marL="0" indent="0" algn="l" rtl="0">
              <a:buNone/>
            </a:pPr>
            <a:r>
              <a:rPr lang="en-US" b="1" dirty="0" smtClean="0">
                <a:solidFill>
                  <a:srgbClr val="FF0066"/>
                </a:solidFill>
                <a:latin typeface="Calibri"/>
              </a:rPr>
              <a:t>             K</a:t>
            </a:r>
            <a:r>
              <a:rPr lang="en-US" b="1" dirty="0">
                <a:solidFill>
                  <a:srgbClr val="FF0066"/>
                </a:solidFill>
                <a:latin typeface="Calibri"/>
                <a:cs typeface="Calibri"/>
              </a:rPr>
              <a:t>⁺</a:t>
            </a:r>
            <a:endParaRPr lang="en-US" b="1" dirty="0" smtClean="0">
              <a:solidFill>
                <a:srgbClr val="FF0066"/>
              </a:solidFill>
              <a:latin typeface="Calibri"/>
            </a:endParaRPr>
          </a:p>
        </p:txBody>
      </p:sp>
      <p:sp>
        <p:nvSpPr>
          <p:cNvPr id="11" name="عنصر نائب للمحتوى 5"/>
          <p:cNvSpPr txBox="1">
            <a:spLocks/>
          </p:cNvSpPr>
          <p:nvPr/>
        </p:nvSpPr>
        <p:spPr>
          <a:xfrm>
            <a:off x="3131839" y="2295836"/>
            <a:ext cx="2848475" cy="536848"/>
          </a:xfrm>
          <a:prstGeom prst="rect">
            <a:avLst/>
          </a:prstGeom>
          <a:solidFill>
            <a:srgbClr val="FF66CC"/>
          </a:solidFill>
          <a:ln w="34925">
            <a:solidFill>
              <a:schemeClr val="bg1"/>
            </a:solidFill>
          </a:ln>
        </p:spPr>
        <p:txBody>
          <a:bodyPr vert="horz">
            <a:noAutofit/>
          </a:bodyPr>
          <a:lstStyle>
            <a:lvl1pPr marL="274320" indent="-274320" algn="r" rtl="1" eaLnBrk="1" latinLnBrk="0" hangingPunct="1">
              <a:spcBef>
                <a:spcPts val="60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r" rtl="1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005840" indent="-228600" algn="r" rtl="1" eaLnBrk="1" latinLnBrk="0" hangingPunct="1">
              <a:spcBef>
                <a:spcPts val="300"/>
              </a:spcBef>
              <a:buClr>
                <a:schemeClr val="accent2">
                  <a:shade val="50000"/>
                </a:schemeClr>
              </a:buClr>
              <a:buSzPct val="85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r" rtl="1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r" rtl="1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28600" algn="r" rtl="1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11680" indent="-182880" algn="r" rtl="1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r" rtl="1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60320" indent="-182880" algn="r" rtl="1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rtl="0">
              <a:buFont typeface="Wingdings 2"/>
              <a:buNone/>
            </a:pPr>
            <a:r>
              <a:rPr lang="en-US" sz="3200" dirty="0" smtClean="0">
                <a:solidFill>
                  <a:srgbClr val="CC0066"/>
                </a:solidFill>
                <a:latin typeface="Calibri"/>
              </a:rPr>
              <a:t>Tubular cell</a:t>
            </a:r>
            <a:endParaRPr lang="ar-EG" sz="3200" b="1" dirty="0">
              <a:solidFill>
                <a:srgbClr val="CC0066"/>
              </a:solidFill>
            </a:endParaRPr>
          </a:p>
        </p:txBody>
      </p:sp>
      <p:cxnSp>
        <p:nvCxnSpPr>
          <p:cNvPr id="3" name="رابط كسهم مستقيم 2"/>
          <p:cNvCxnSpPr/>
          <p:nvPr/>
        </p:nvCxnSpPr>
        <p:spPr>
          <a:xfrm>
            <a:off x="2411760" y="4077072"/>
            <a:ext cx="1368152" cy="0"/>
          </a:xfrm>
          <a:prstGeom prst="straightConnector1">
            <a:avLst/>
          </a:prstGeom>
          <a:ln w="3492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رابط كسهم مستقيم 14"/>
          <p:cNvCxnSpPr/>
          <p:nvPr/>
        </p:nvCxnSpPr>
        <p:spPr>
          <a:xfrm>
            <a:off x="5076056" y="4066626"/>
            <a:ext cx="1552196" cy="0"/>
          </a:xfrm>
          <a:prstGeom prst="straightConnector1">
            <a:avLst/>
          </a:prstGeom>
          <a:ln w="3492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رابط كسهم مستقيم 15"/>
          <p:cNvCxnSpPr/>
          <p:nvPr/>
        </p:nvCxnSpPr>
        <p:spPr>
          <a:xfrm flipH="1">
            <a:off x="5076056" y="4535895"/>
            <a:ext cx="1552196" cy="0"/>
          </a:xfrm>
          <a:prstGeom prst="straightConnector1">
            <a:avLst/>
          </a:prstGeom>
          <a:ln w="3492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رابط كسهم مستقيم 18"/>
          <p:cNvCxnSpPr/>
          <p:nvPr/>
        </p:nvCxnSpPr>
        <p:spPr>
          <a:xfrm flipH="1">
            <a:off x="2263720" y="4535895"/>
            <a:ext cx="1552196" cy="0"/>
          </a:xfrm>
          <a:prstGeom prst="straightConnector1">
            <a:avLst/>
          </a:prstGeom>
          <a:ln w="3492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شكل بيضاوي 19"/>
          <p:cNvSpPr/>
          <p:nvPr/>
        </p:nvSpPr>
        <p:spPr>
          <a:xfrm>
            <a:off x="5686705" y="4044161"/>
            <a:ext cx="576064" cy="5128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" name="شكل بيضاوي 20"/>
          <p:cNvSpPr/>
          <p:nvPr/>
        </p:nvSpPr>
        <p:spPr>
          <a:xfrm>
            <a:off x="2856889" y="4091017"/>
            <a:ext cx="576064" cy="44487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cxnSp>
        <p:nvCxnSpPr>
          <p:cNvPr id="22" name="رابط كسهم مستقيم 21"/>
          <p:cNvCxnSpPr/>
          <p:nvPr/>
        </p:nvCxnSpPr>
        <p:spPr>
          <a:xfrm>
            <a:off x="2447764" y="3553746"/>
            <a:ext cx="1368152" cy="0"/>
          </a:xfrm>
          <a:prstGeom prst="straightConnector1">
            <a:avLst/>
          </a:prstGeom>
          <a:ln w="349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رابط كسهم مستقيم 22"/>
          <p:cNvCxnSpPr/>
          <p:nvPr/>
        </p:nvCxnSpPr>
        <p:spPr>
          <a:xfrm>
            <a:off x="5201311" y="3564192"/>
            <a:ext cx="1368152" cy="0"/>
          </a:xfrm>
          <a:prstGeom prst="straightConnector1">
            <a:avLst/>
          </a:prstGeom>
          <a:ln w="349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رابط كسهم مستقيم 27"/>
          <p:cNvCxnSpPr/>
          <p:nvPr/>
        </p:nvCxnSpPr>
        <p:spPr>
          <a:xfrm>
            <a:off x="7334522" y="3553746"/>
            <a:ext cx="684076" cy="0"/>
          </a:xfrm>
          <a:prstGeom prst="straightConnector1">
            <a:avLst/>
          </a:prstGeom>
          <a:ln w="349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رابط مستقيم 30"/>
          <p:cNvCxnSpPr/>
          <p:nvPr/>
        </p:nvCxnSpPr>
        <p:spPr>
          <a:xfrm flipV="1">
            <a:off x="7469612" y="3564192"/>
            <a:ext cx="252738" cy="512880"/>
          </a:xfrm>
          <a:prstGeom prst="line">
            <a:avLst/>
          </a:prstGeom>
          <a:ln w="3492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مستطيل 31"/>
          <p:cNvSpPr/>
          <p:nvPr/>
        </p:nvSpPr>
        <p:spPr>
          <a:xfrm>
            <a:off x="171234" y="4044161"/>
            <a:ext cx="1331640" cy="4919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(Filtered)</a:t>
            </a:r>
            <a:endParaRPr lang="ar-EG" dirty="0">
              <a:solidFill>
                <a:srgbClr val="FF0000"/>
              </a:solidFill>
            </a:endParaRPr>
          </a:p>
        </p:txBody>
      </p:sp>
      <p:cxnSp>
        <p:nvCxnSpPr>
          <p:cNvPr id="35" name="رابط كسهم مستقيم 34"/>
          <p:cNvCxnSpPr/>
          <p:nvPr/>
        </p:nvCxnSpPr>
        <p:spPr>
          <a:xfrm>
            <a:off x="1469508" y="4026514"/>
            <a:ext cx="188548" cy="0"/>
          </a:xfrm>
          <a:prstGeom prst="straightConnector1">
            <a:avLst/>
          </a:prstGeom>
          <a:ln w="3492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رابط كسهم مستقيم 37"/>
          <p:cNvCxnSpPr/>
          <p:nvPr/>
        </p:nvCxnSpPr>
        <p:spPr>
          <a:xfrm>
            <a:off x="1875724" y="5229200"/>
            <a:ext cx="0" cy="504056"/>
          </a:xfrm>
          <a:prstGeom prst="straightConnector1">
            <a:avLst/>
          </a:prstGeom>
          <a:ln w="3492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5731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وسيلة شرح مع سهم إلى الأسفل 5"/>
          <p:cNvSpPr/>
          <p:nvPr/>
        </p:nvSpPr>
        <p:spPr>
          <a:xfrm>
            <a:off x="2984376" y="260647"/>
            <a:ext cx="3744416" cy="1512168"/>
          </a:xfrm>
          <a:prstGeom prst="downArrowCallout">
            <a:avLst/>
          </a:prstGeom>
          <a:solidFill>
            <a:srgbClr val="FFFF00"/>
          </a:solidFill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4000" b="1" dirty="0" smtClean="0">
                <a:solidFill>
                  <a:srgbClr val="002060"/>
                </a:solidFill>
              </a:rPr>
              <a:t>Alkalosis</a:t>
            </a:r>
            <a:endParaRPr lang="ar-EG" sz="4000" b="1" dirty="0">
              <a:solidFill>
                <a:srgbClr val="002060"/>
              </a:solidFill>
            </a:endParaRPr>
          </a:p>
        </p:txBody>
      </p:sp>
      <p:sp>
        <p:nvSpPr>
          <p:cNvPr id="8" name="مستطيل 7"/>
          <p:cNvSpPr/>
          <p:nvPr/>
        </p:nvSpPr>
        <p:spPr>
          <a:xfrm flipV="1">
            <a:off x="1330956" y="4170486"/>
            <a:ext cx="6768752" cy="170305"/>
          </a:xfrm>
          <a:prstGeom prst="rect">
            <a:avLst/>
          </a:prstGeom>
          <a:solidFill>
            <a:srgbClr val="FFFF00"/>
          </a:solidFill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>
              <a:solidFill>
                <a:prstClr val="white"/>
              </a:solidFill>
            </a:endParaRPr>
          </a:p>
        </p:txBody>
      </p:sp>
      <p:sp>
        <p:nvSpPr>
          <p:cNvPr id="10" name="سهم للأسفل 9"/>
          <p:cNvSpPr/>
          <p:nvPr/>
        </p:nvSpPr>
        <p:spPr>
          <a:xfrm>
            <a:off x="1187624" y="4159703"/>
            <a:ext cx="576064" cy="576064"/>
          </a:xfrm>
          <a:prstGeom prst="downArrow">
            <a:avLst/>
          </a:prstGeom>
          <a:solidFill>
            <a:srgbClr val="FFFF00"/>
          </a:solidFill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>
              <a:solidFill>
                <a:prstClr val="white"/>
              </a:solidFill>
            </a:endParaRPr>
          </a:p>
        </p:txBody>
      </p:sp>
      <p:sp>
        <p:nvSpPr>
          <p:cNvPr id="11" name="سهم للأسفل 10"/>
          <p:cNvSpPr/>
          <p:nvPr/>
        </p:nvSpPr>
        <p:spPr>
          <a:xfrm>
            <a:off x="7811676" y="4170486"/>
            <a:ext cx="576064" cy="576064"/>
          </a:xfrm>
          <a:prstGeom prst="downArrow">
            <a:avLst/>
          </a:prstGeom>
          <a:solidFill>
            <a:srgbClr val="FFFF00"/>
          </a:solidFill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>
              <a:solidFill>
                <a:prstClr val="white"/>
              </a:solidFill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179512" y="4702908"/>
            <a:ext cx="3672408" cy="1265413"/>
          </a:xfrm>
          <a:prstGeom prst="rect">
            <a:avLst/>
          </a:prstGeom>
          <a:solidFill>
            <a:srgbClr val="CCFF66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</a:rPr>
              <a:t>Respiratory alkalosis</a:t>
            </a:r>
            <a:endParaRPr lang="ar-EG" sz="3200" b="1" dirty="0">
              <a:solidFill>
                <a:srgbClr val="002060"/>
              </a:solidFill>
            </a:endParaRPr>
          </a:p>
        </p:txBody>
      </p:sp>
      <p:sp>
        <p:nvSpPr>
          <p:cNvPr id="13" name="مستطيل 12"/>
          <p:cNvSpPr/>
          <p:nvPr/>
        </p:nvSpPr>
        <p:spPr>
          <a:xfrm>
            <a:off x="5226081" y="4735767"/>
            <a:ext cx="3719873" cy="1232554"/>
          </a:xfrm>
          <a:prstGeom prst="rect">
            <a:avLst/>
          </a:prstGeom>
          <a:solidFill>
            <a:srgbClr val="FFCCFF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Metabolic alkalosis</a:t>
            </a:r>
            <a:endParaRPr lang="ar-EG" sz="3200" b="1" dirty="0">
              <a:solidFill>
                <a:srgbClr val="FF0000"/>
              </a:solidFill>
            </a:endParaRPr>
          </a:p>
        </p:txBody>
      </p:sp>
      <p:sp>
        <p:nvSpPr>
          <p:cNvPr id="20" name="مستطيل مستدير الزوايا 19"/>
          <p:cNvSpPr/>
          <p:nvPr/>
        </p:nvSpPr>
        <p:spPr>
          <a:xfrm>
            <a:off x="2984376" y="1583079"/>
            <a:ext cx="4323928" cy="720081"/>
          </a:xfrm>
          <a:prstGeom prst="roundRect">
            <a:avLst/>
          </a:prstGeom>
          <a:solidFill>
            <a:srgbClr val="FFFF99"/>
          </a:solidFill>
          <a:ln w="635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b="1" dirty="0" smtClean="0">
                <a:solidFill>
                  <a:srgbClr val="FF0066"/>
                </a:solidFill>
              </a:rPr>
              <a:t>Blood PH tend to </a:t>
            </a:r>
            <a:r>
              <a:rPr lang="en-US" sz="4400" b="1" dirty="0" smtClean="0">
                <a:solidFill>
                  <a:srgbClr val="FF0066"/>
                </a:solidFill>
                <a:latin typeface="Calibri"/>
                <a:cs typeface="Calibri"/>
              </a:rPr>
              <a:t>↑</a:t>
            </a:r>
            <a:endParaRPr lang="ar-EG" sz="4400" b="1" dirty="0">
              <a:solidFill>
                <a:srgbClr val="FF0066"/>
              </a:solidFill>
            </a:endParaRPr>
          </a:p>
        </p:txBody>
      </p:sp>
      <p:sp>
        <p:nvSpPr>
          <p:cNvPr id="21" name="مستطيل مستدير الزوايا 20"/>
          <p:cNvSpPr/>
          <p:nvPr/>
        </p:nvSpPr>
        <p:spPr>
          <a:xfrm>
            <a:off x="323528" y="2443746"/>
            <a:ext cx="8544409" cy="1345294"/>
          </a:xfrm>
          <a:prstGeom prst="roundRect">
            <a:avLst/>
          </a:prstGeom>
          <a:solidFill>
            <a:srgbClr val="FFFF99"/>
          </a:solidFill>
          <a:ln w="635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 dirty="0" smtClean="0">
                <a:solidFill>
                  <a:srgbClr val="002060"/>
                </a:solidFill>
              </a:rPr>
              <a:t>Results from </a:t>
            </a:r>
            <a:r>
              <a:rPr lang="en-US" sz="2400" b="1" dirty="0" smtClean="0">
                <a:solidFill>
                  <a:srgbClr val="FF0066"/>
                </a:solidFill>
              </a:rPr>
              <a:t>formation of </a:t>
            </a:r>
            <a:r>
              <a:rPr lang="en-US" sz="3600" b="1" dirty="0" smtClean="0">
                <a:solidFill>
                  <a:srgbClr val="7030A0"/>
                </a:solidFill>
              </a:rPr>
              <a:t>excessive bases </a:t>
            </a:r>
          </a:p>
          <a:p>
            <a:pPr algn="ctr"/>
            <a:r>
              <a:rPr lang="en-US" sz="2400" b="1" dirty="0" smtClean="0">
                <a:solidFill>
                  <a:srgbClr val="00B0F0"/>
                </a:solidFill>
              </a:rPr>
              <a:t>More than the capacity of the </a:t>
            </a:r>
            <a:r>
              <a:rPr lang="en-US" sz="2400" b="1" dirty="0" smtClean="0">
                <a:solidFill>
                  <a:srgbClr val="FF0066"/>
                </a:solidFill>
              </a:rPr>
              <a:t>body to neutralize &amp; eliminate them</a:t>
            </a:r>
            <a:endParaRPr lang="ar-EG" sz="2400" b="1" dirty="0">
              <a:solidFill>
                <a:srgbClr val="FF0066"/>
              </a:solidFill>
            </a:endParaRPr>
          </a:p>
        </p:txBody>
      </p:sp>
      <p:sp>
        <p:nvSpPr>
          <p:cNvPr id="22" name="سهم للأسفل 21"/>
          <p:cNvSpPr/>
          <p:nvPr/>
        </p:nvSpPr>
        <p:spPr>
          <a:xfrm>
            <a:off x="4483917" y="3789040"/>
            <a:ext cx="462829" cy="417346"/>
          </a:xfrm>
          <a:prstGeom prst="downArrow">
            <a:avLst/>
          </a:prstGeom>
          <a:solidFill>
            <a:srgbClr val="FFFF00"/>
          </a:solidFill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7831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1043608" y="260649"/>
            <a:ext cx="6912768" cy="720080"/>
          </a:xfrm>
          <a:prstGeom prst="rect">
            <a:avLst/>
          </a:prstGeom>
          <a:solidFill>
            <a:srgbClr val="CCFF66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</a:rPr>
              <a:t>Respiratory alkalosis</a:t>
            </a:r>
            <a:endParaRPr lang="ar-EG" sz="3200" b="1" dirty="0">
              <a:solidFill>
                <a:srgbClr val="002060"/>
              </a:solidFill>
            </a:endParaRPr>
          </a:p>
        </p:txBody>
      </p:sp>
      <p:sp>
        <p:nvSpPr>
          <p:cNvPr id="6" name="عنصر نائب للمحتوى 5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3777208"/>
          </a:xfrm>
          <a:solidFill>
            <a:srgbClr val="99FF66"/>
          </a:solidFill>
        </p:spPr>
        <p:txBody>
          <a:bodyPr>
            <a:normAutofit lnSpcReduction="10000"/>
          </a:bodyPr>
          <a:lstStyle/>
          <a:p>
            <a:pPr marL="0" indent="0" algn="l" rtl="0">
              <a:buNone/>
            </a:pPr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  <a:latin typeface="Calibri"/>
                <a:cs typeface="Calibri"/>
              </a:rPr>
              <a:t>↑ </a:t>
            </a:r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  <a:latin typeface="Calibri"/>
              </a:rPr>
              <a:t>CO2 loss </a:t>
            </a:r>
            <a:r>
              <a:rPr lang="en-US" b="1" dirty="0" smtClean="0">
                <a:solidFill>
                  <a:srgbClr val="0070C0"/>
                </a:solidFill>
                <a:latin typeface="Calibri"/>
              </a:rPr>
              <a:t>due to </a:t>
            </a:r>
          </a:p>
          <a:p>
            <a:pPr algn="l" rtl="0">
              <a:buFont typeface="Wingdings" panose="05000000000000000000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  <a:latin typeface="Calibri"/>
              </a:rPr>
              <a:t>      fever</a:t>
            </a:r>
          </a:p>
          <a:p>
            <a:pPr algn="l" rtl="0">
              <a:buFont typeface="Wingdings" panose="05000000000000000000" pitchFamily="2" charset="2"/>
              <a:buChar char="q"/>
            </a:pPr>
            <a:r>
              <a:rPr lang="en-US" b="1" dirty="0">
                <a:solidFill>
                  <a:srgbClr val="0070C0"/>
                </a:solidFill>
                <a:latin typeface="Calibri"/>
              </a:rPr>
              <a:t> </a:t>
            </a:r>
            <a:r>
              <a:rPr lang="en-US" b="1" dirty="0" smtClean="0">
                <a:solidFill>
                  <a:srgbClr val="0070C0"/>
                </a:solidFill>
                <a:latin typeface="Calibri"/>
              </a:rPr>
              <a:t>     encephalitis</a:t>
            </a:r>
          </a:p>
          <a:p>
            <a:pPr algn="l" rtl="0">
              <a:buFont typeface="Wingdings" panose="05000000000000000000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  <a:latin typeface="Calibri"/>
              </a:rPr>
              <a:t>      high altitude</a:t>
            </a:r>
          </a:p>
          <a:p>
            <a:pPr algn="l" rtl="0">
              <a:buFont typeface="Wingdings" panose="05000000000000000000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  <a:latin typeface="Calibri"/>
              </a:rPr>
              <a:t>      late stages of salicylate poisoning</a:t>
            </a:r>
          </a:p>
          <a:p>
            <a:pPr algn="l" rtl="0">
              <a:buFont typeface="Wingdings" panose="05000000000000000000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  <a:latin typeface="Calibri"/>
              </a:rPr>
              <a:t>      </a:t>
            </a:r>
            <a:r>
              <a:rPr lang="en-US" b="1" dirty="0" err="1" smtClean="0">
                <a:solidFill>
                  <a:srgbClr val="0070C0"/>
                </a:solidFill>
                <a:latin typeface="Calibri"/>
              </a:rPr>
              <a:t>hystrical</a:t>
            </a:r>
            <a:r>
              <a:rPr lang="en-US" b="1" dirty="0" smtClean="0">
                <a:solidFill>
                  <a:srgbClr val="0070C0"/>
                </a:solidFill>
                <a:latin typeface="Calibri"/>
              </a:rPr>
              <a:t> hyperventilation</a:t>
            </a:r>
          </a:p>
          <a:p>
            <a:pPr algn="l" rtl="0">
              <a:buFont typeface="Wingdings" panose="05000000000000000000" pitchFamily="2" charset="2"/>
              <a:buChar char="q"/>
            </a:pPr>
            <a:endParaRPr lang="en-US" b="1" dirty="0" smtClean="0">
              <a:solidFill>
                <a:srgbClr val="0070C0"/>
              </a:solidFill>
              <a:latin typeface="Calibri"/>
            </a:endParaRPr>
          </a:p>
          <a:p>
            <a:pPr marL="0" indent="0" algn="l" rtl="0">
              <a:buNone/>
            </a:pPr>
            <a:r>
              <a:rPr lang="en-US" dirty="0">
                <a:solidFill>
                  <a:srgbClr val="0070C0"/>
                </a:solidFill>
                <a:latin typeface="Calibri"/>
              </a:rPr>
              <a:t> </a:t>
            </a:r>
            <a:r>
              <a:rPr lang="ar-EG" sz="2800" dirty="0">
                <a:solidFill>
                  <a:schemeClr val="accent5">
                    <a:lumMod val="50000"/>
                  </a:schemeClr>
                </a:solidFill>
                <a:latin typeface="Calibri"/>
              </a:rPr>
              <a:t>↓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Calibri"/>
              </a:rPr>
              <a:t>CO2 </a:t>
            </a:r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latin typeface="Calibri"/>
                <a:sym typeface="Symbol"/>
              </a:rPr>
              <a:t></a:t>
            </a:r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latin typeface="Calibri"/>
              </a:rPr>
              <a:t> </a:t>
            </a:r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latin typeface="Calibri"/>
                <a:sym typeface="Symbol"/>
              </a:rPr>
              <a:t>      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Calibri"/>
                <a:cs typeface="Calibri"/>
                <a:sym typeface="Symbol"/>
              </a:rPr>
              <a:t>↓ blood H2CO3</a:t>
            </a:r>
          </a:p>
          <a:p>
            <a:pPr marL="0" indent="0" algn="l" rtl="0">
              <a:buNone/>
            </a:pPr>
            <a:endParaRPr lang="ar-EG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0236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1043608" y="260649"/>
            <a:ext cx="6912768" cy="720080"/>
          </a:xfrm>
          <a:prstGeom prst="rect">
            <a:avLst/>
          </a:prstGeom>
          <a:solidFill>
            <a:srgbClr val="CCFF66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</a:rPr>
              <a:t>Respiratory acidosis</a:t>
            </a:r>
            <a:endParaRPr lang="ar-EG" sz="3200" b="1" dirty="0">
              <a:solidFill>
                <a:srgbClr val="002060"/>
              </a:solidFill>
            </a:endParaRPr>
          </a:p>
        </p:txBody>
      </p:sp>
      <p:sp>
        <p:nvSpPr>
          <p:cNvPr id="6" name="عنصر نائب للمحتوى 5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217368"/>
          </a:xfrm>
          <a:solidFill>
            <a:srgbClr val="99FF66"/>
          </a:solidFill>
        </p:spPr>
        <p:txBody>
          <a:bodyPr>
            <a:normAutofit fontScale="77500" lnSpcReduction="20000"/>
          </a:bodyPr>
          <a:lstStyle/>
          <a:p>
            <a:pPr marL="0" indent="0" algn="l" rtl="0">
              <a:buNone/>
            </a:pPr>
            <a:r>
              <a:rPr lang="en-US" dirty="0" smtClean="0">
                <a:solidFill>
                  <a:srgbClr val="0070C0"/>
                </a:solidFill>
                <a:latin typeface="Calibri"/>
              </a:rPr>
              <a:t> </a:t>
            </a:r>
            <a:r>
              <a:rPr lang="ar-EG" sz="3600" dirty="0" smtClean="0">
                <a:solidFill>
                  <a:schemeClr val="accent5">
                    <a:lumMod val="50000"/>
                  </a:schemeClr>
                </a:solidFill>
                <a:latin typeface="Calibri"/>
              </a:rPr>
              <a:t>↓</a:t>
            </a:r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  <a:latin typeface="Calibri"/>
              </a:rPr>
              <a:t>CO2  </a:t>
            </a:r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  <a:latin typeface="Calibri"/>
                <a:sym typeface="Symbol"/>
              </a:rPr>
              <a:t>      </a:t>
            </a:r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  <a:latin typeface="Calibri"/>
                <a:cs typeface="Calibri"/>
                <a:sym typeface="Symbol"/>
              </a:rPr>
              <a:t>↓ blood H2CO3</a:t>
            </a:r>
          </a:p>
          <a:p>
            <a:pPr marL="0" indent="0" algn="l" rtl="0">
              <a:buNone/>
            </a:pP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Calibri"/>
                <a:cs typeface="Calibri"/>
                <a:sym typeface="Symbol"/>
              </a:rPr>
              <a:t> </a:t>
            </a:r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  <a:latin typeface="Calibri"/>
                <a:cs typeface="Calibri"/>
                <a:sym typeface="Symbol"/>
              </a:rPr>
              <a:t>                    HCO3¯ not changed</a:t>
            </a:r>
          </a:p>
          <a:p>
            <a:pPr marL="0" indent="0" algn="l" rtl="0">
              <a:buNone/>
            </a:pP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Calibri"/>
                <a:cs typeface="Calibri"/>
                <a:sym typeface="Symbol"/>
              </a:rPr>
              <a:t> </a:t>
            </a:r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  <a:latin typeface="Calibri"/>
                <a:cs typeface="Calibri"/>
                <a:sym typeface="Symbol"/>
              </a:rPr>
              <a:t>    ↑ HCO3¯/H2CO3   (N=20:1)</a:t>
            </a:r>
          </a:p>
          <a:p>
            <a:pPr marL="0" indent="0" algn="l" rtl="0">
              <a:buNone/>
            </a:pPr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  <a:latin typeface="Calibri"/>
                <a:cs typeface="Calibri"/>
                <a:sym typeface="Symbol"/>
              </a:rPr>
              <a:t>     ↑ blood PH</a:t>
            </a:r>
          </a:p>
          <a:p>
            <a:pPr marL="0" indent="0" algn="l" rtl="0">
              <a:buNone/>
            </a:pP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Calibri"/>
                <a:cs typeface="Calibri"/>
                <a:sym typeface="Symbol"/>
              </a:rPr>
              <a:t> </a:t>
            </a:r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  <a:latin typeface="Calibri"/>
                <a:cs typeface="Calibri"/>
                <a:sym typeface="Symbol"/>
              </a:rPr>
              <a:t>  </a:t>
            </a:r>
            <a:r>
              <a:rPr lang="en-US" b="1" dirty="0" smtClean="0">
                <a:solidFill>
                  <a:srgbClr val="0070C0"/>
                </a:solidFill>
                <a:sym typeface="Symbol"/>
              </a:rPr>
              <a:t>(Uncompensated respiratory alkalosis [</a:t>
            </a:r>
            <a:r>
              <a:rPr lang="en-US" b="1" dirty="0" err="1" smtClean="0">
                <a:solidFill>
                  <a:srgbClr val="0070C0"/>
                </a:solidFill>
                <a:sym typeface="Symbol"/>
              </a:rPr>
              <a:t>alkalemia</a:t>
            </a:r>
            <a:r>
              <a:rPr lang="en-US" b="1" dirty="0" smtClean="0">
                <a:solidFill>
                  <a:srgbClr val="0070C0"/>
                </a:solidFill>
                <a:sym typeface="Symbol"/>
              </a:rPr>
              <a:t>])</a:t>
            </a:r>
          </a:p>
          <a:p>
            <a:pPr marL="0" indent="0" algn="l" rtl="0">
              <a:buNone/>
            </a:pPr>
            <a:r>
              <a:rPr lang="en-US" sz="3600" b="1" u="sng" dirty="0" smtClean="0">
                <a:solidFill>
                  <a:schemeClr val="accent5">
                    <a:lumMod val="75000"/>
                  </a:schemeClr>
                </a:solidFill>
                <a:latin typeface="Calibri"/>
                <a:cs typeface="Calibri"/>
                <a:sym typeface="Symbol"/>
              </a:rPr>
              <a:t>How to compensate? </a:t>
            </a:r>
          </a:p>
          <a:p>
            <a:pPr marL="0" indent="0" algn="l" rtl="0">
              <a:buNone/>
            </a:pPr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  <a:latin typeface="Calibri"/>
                <a:cs typeface="Calibri"/>
                <a:sym typeface="Symbol"/>
              </a:rPr>
              <a:t>-- of renal tubular reabsorption of HCO3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Calibri"/>
                <a:cs typeface="Calibri"/>
                <a:sym typeface="Symbol"/>
              </a:rPr>
              <a:t>¯ </a:t>
            </a:r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  <a:latin typeface="Calibri"/>
                <a:cs typeface="Calibri"/>
                <a:sym typeface="Symbol"/>
              </a:rPr>
              <a:t> </a:t>
            </a:r>
            <a:endParaRPr lang="en-US" sz="3600" b="1" dirty="0" smtClean="0">
              <a:solidFill>
                <a:srgbClr val="0070C0"/>
              </a:solidFill>
              <a:latin typeface="Calibri"/>
              <a:cs typeface="Calibri"/>
              <a:sym typeface="Symbol"/>
            </a:endParaRPr>
          </a:p>
          <a:p>
            <a:pPr marL="0" indent="0" algn="l" rtl="0">
              <a:buNone/>
            </a:pPr>
            <a:r>
              <a:rPr lang="en-US" sz="4000" b="1" dirty="0" smtClean="0">
                <a:solidFill>
                  <a:srgbClr val="663300"/>
                </a:solidFill>
                <a:latin typeface="Calibri"/>
                <a:cs typeface="Calibri"/>
                <a:sym typeface="Symbol"/>
              </a:rPr>
              <a:t>Kidney</a:t>
            </a:r>
            <a:r>
              <a:rPr lang="en-US" sz="3200" b="1" dirty="0" smtClean="0">
                <a:solidFill>
                  <a:srgbClr val="0000FF"/>
                </a:solidFill>
                <a:latin typeface="Calibri"/>
                <a:cs typeface="Calibri"/>
                <a:sym typeface="Symbol"/>
              </a:rPr>
              <a:t> excretes more 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Calibri"/>
                <a:cs typeface="Calibri"/>
                <a:sym typeface="Symbol"/>
              </a:rPr>
              <a:t>HCO3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Calibri"/>
                <a:cs typeface="Calibri"/>
                <a:sym typeface="Symbol"/>
              </a:rPr>
              <a:t>¯ </a:t>
            </a:r>
          </a:p>
          <a:p>
            <a:pPr marL="0" indent="0" algn="l" rtl="0">
              <a:buNone/>
            </a:pPr>
            <a:r>
              <a:rPr lang="en-US" sz="3200" b="1" dirty="0" smtClean="0">
                <a:solidFill>
                  <a:srgbClr val="009900"/>
                </a:solidFill>
                <a:latin typeface="Calibri"/>
                <a:cs typeface="Calibri"/>
                <a:sym typeface="Symbol"/>
              </a:rPr>
              <a:t>Till</a:t>
            </a:r>
            <a:r>
              <a:rPr lang="en-US" sz="3200" b="1" dirty="0" smtClean="0">
                <a:solidFill>
                  <a:srgbClr val="7030A0"/>
                </a:solidFill>
                <a:latin typeface="Calibri"/>
                <a:cs typeface="Calibri"/>
                <a:sym typeface="Symbol"/>
              </a:rPr>
              <a:t>   </a:t>
            </a:r>
            <a:r>
              <a:rPr lang="en-US" sz="3200" b="1" dirty="0" smtClean="0">
                <a:solidFill>
                  <a:srgbClr val="0000FF"/>
                </a:solidFill>
                <a:latin typeface="Calibri"/>
                <a:cs typeface="Calibri"/>
                <a:sym typeface="Symbol"/>
              </a:rPr>
              <a:t>normal</a:t>
            </a:r>
            <a:r>
              <a:rPr lang="en-US" sz="3200" b="1" dirty="0" smtClean="0">
                <a:solidFill>
                  <a:srgbClr val="7030A0"/>
                </a:solidFill>
                <a:latin typeface="Calibri"/>
                <a:cs typeface="Calibri"/>
                <a:sym typeface="Symbol"/>
              </a:rPr>
              <a:t> 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Calibri"/>
                <a:cs typeface="Calibri"/>
                <a:sym typeface="Symbol"/>
              </a:rPr>
              <a:t>HCO3¯/H2CO3   </a:t>
            </a:r>
            <a:r>
              <a:rPr lang="en-US" sz="3200" b="1" dirty="0" smtClean="0">
                <a:solidFill>
                  <a:srgbClr val="0000FF"/>
                </a:solidFill>
                <a:latin typeface="Calibri"/>
                <a:cs typeface="Calibri"/>
                <a:sym typeface="Symbol"/>
              </a:rPr>
              <a:t>(20:1)</a:t>
            </a:r>
          </a:p>
          <a:p>
            <a:pPr marL="0" indent="0" algn="l" rtl="0">
              <a:buNone/>
            </a:pPr>
            <a:r>
              <a:rPr lang="en-US" sz="3200" b="1" dirty="0" smtClean="0">
                <a:solidFill>
                  <a:srgbClr val="0000FF"/>
                </a:solidFill>
                <a:latin typeface="Calibri"/>
                <a:cs typeface="Calibri"/>
                <a:sym typeface="Symbol"/>
              </a:rPr>
              <a:t>  PH reach 7.4</a:t>
            </a:r>
            <a:endParaRPr lang="en-US" sz="3200" b="1" dirty="0">
              <a:solidFill>
                <a:srgbClr val="0000FF"/>
              </a:solidFill>
              <a:latin typeface="Calibri"/>
              <a:cs typeface="Calibri"/>
              <a:sym typeface="Symbol"/>
            </a:endParaRPr>
          </a:p>
          <a:p>
            <a:pPr marL="0" indent="0" algn="l" rtl="0">
              <a:buNone/>
            </a:pPr>
            <a:r>
              <a:rPr lang="en-US" sz="2800" b="1" dirty="0" smtClean="0">
                <a:solidFill>
                  <a:srgbClr val="0070C0"/>
                </a:solidFill>
                <a:sym typeface="Symbol"/>
              </a:rPr>
              <a:t>(Compensated </a:t>
            </a:r>
            <a:r>
              <a:rPr lang="en-US" sz="2800" b="1" dirty="0">
                <a:solidFill>
                  <a:srgbClr val="0070C0"/>
                </a:solidFill>
                <a:sym typeface="Symbol"/>
              </a:rPr>
              <a:t>respiratory </a:t>
            </a:r>
            <a:r>
              <a:rPr lang="en-US" sz="2800" b="1" dirty="0" smtClean="0">
                <a:solidFill>
                  <a:srgbClr val="0070C0"/>
                </a:solidFill>
                <a:sym typeface="Symbol"/>
              </a:rPr>
              <a:t>alkalosis)</a:t>
            </a:r>
          </a:p>
          <a:p>
            <a:pPr marL="0" indent="0" algn="l" rtl="0">
              <a:buNone/>
            </a:pPr>
            <a:r>
              <a:rPr lang="en-US" sz="3200" b="1" dirty="0" smtClean="0">
                <a:solidFill>
                  <a:srgbClr val="002060"/>
                </a:solidFill>
                <a:latin typeface="Calibri"/>
                <a:cs typeface="Calibri"/>
                <a:sym typeface="Symbol"/>
              </a:rPr>
              <a:t>Urine will be alkaline because of ↑ secretion of K⁺ &amp; HCO3‾ in urine</a:t>
            </a:r>
            <a:endParaRPr lang="en-US" sz="3200" b="1" dirty="0">
              <a:solidFill>
                <a:srgbClr val="002060"/>
              </a:solidFill>
              <a:latin typeface="Calibri"/>
              <a:cs typeface="Calibri"/>
              <a:sym typeface="Symbol"/>
            </a:endParaRPr>
          </a:p>
        </p:txBody>
      </p:sp>
      <p:cxnSp>
        <p:nvCxnSpPr>
          <p:cNvPr id="3" name="رابط كسهم مستقيم 2"/>
          <p:cNvCxnSpPr/>
          <p:nvPr/>
        </p:nvCxnSpPr>
        <p:spPr>
          <a:xfrm>
            <a:off x="1711118" y="1737319"/>
            <a:ext cx="520622" cy="504056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رابط كسهم مستقيم 8"/>
          <p:cNvCxnSpPr/>
          <p:nvPr/>
        </p:nvCxnSpPr>
        <p:spPr>
          <a:xfrm>
            <a:off x="1700064" y="1772816"/>
            <a:ext cx="531676" cy="0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3643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عنصر نائب للمحتوى 5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760640"/>
          </a:xfrm>
          <a:solidFill>
            <a:srgbClr val="FFCCCC"/>
          </a:solidFill>
        </p:spPr>
        <p:txBody>
          <a:bodyPr>
            <a:normAutofit fontScale="77500" lnSpcReduction="20000"/>
          </a:bodyPr>
          <a:lstStyle/>
          <a:p>
            <a:pPr marL="0" indent="0" algn="l" rtl="0">
              <a:buNone/>
            </a:pPr>
            <a:r>
              <a:rPr lang="en-US" sz="3600" b="1" dirty="0" smtClean="0">
                <a:solidFill>
                  <a:srgbClr val="FF0066"/>
                </a:solidFill>
                <a:latin typeface="Calibri"/>
                <a:cs typeface="Calibri"/>
                <a:sym typeface="Symbol"/>
              </a:rPr>
              <a:t>↑ </a:t>
            </a:r>
            <a:r>
              <a:rPr lang="en-US" sz="3600" b="1" dirty="0">
                <a:solidFill>
                  <a:srgbClr val="FF0066"/>
                </a:solidFill>
                <a:latin typeface="Calibri"/>
                <a:cs typeface="Calibri"/>
                <a:sym typeface="Symbol"/>
              </a:rPr>
              <a:t>bases </a:t>
            </a:r>
            <a:r>
              <a:rPr lang="en-US" sz="3600" b="1" dirty="0" smtClean="0">
                <a:solidFill>
                  <a:srgbClr val="FF0066"/>
                </a:solidFill>
                <a:latin typeface="Calibri"/>
                <a:cs typeface="Calibri"/>
                <a:sym typeface="Symbol"/>
              </a:rPr>
              <a:t>or ↓ </a:t>
            </a:r>
            <a:r>
              <a:rPr lang="en-US" sz="3600" b="1" dirty="0">
                <a:solidFill>
                  <a:srgbClr val="FF0066"/>
                </a:solidFill>
                <a:latin typeface="Calibri"/>
                <a:cs typeface="Calibri"/>
                <a:sym typeface="Symbol"/>
              </a:rPr>
              <a:t>acids in </a:t>
            </a:r>
            <a:r>
              <a:rPr lang="en-US" sz="3600" b="1" dirty="0" smtClean="0">
                <a:solidFill>
                  <a:srgbClr val="FF0066"/>
                </a:solidFill>
                <a:latin typeface="Calibri"/>
                <a:cs typeface="Calibri"/>
                <a:sym typeface="Symbol"/>
              </a:rPr>
              <a:t>blood</a:t>
            </a:r>
          </a:p>
          <a:p>
            <a:pPr marL="0" indent="0" algn="l" rtl="0">
              <a:buNone/>
            </a:pPr>
            <a:r>
              <a:rPr lang="en-US" sz="3600" b="1" dirty="0">
                <a:solidFill>
                  <a:srgbClr val="FF0066"/>
                </a:solidFill>
                <a:latin typeface="Calibri"/>
                <a:cs typeface="Calibri"/>
                <a:sym typeface="Symbol"/>
              </a:rPr>
              <a:t> </a:t>
            </a:r>
            <a:r>
              <a:rPr lang="en-US" sz="3600" b="1" dirty="0" smtClean="0">
                <a:solidFill>
                  <a:srgbClr val="FF0066"/>
                </a:solidFill>
                <a:latin typeface="Calibri"/>
                <a:cs typeface="Calibri"/>
                <a:sym typeface="Symbol"/>
              </a:rPr>
              <a:t>                      ↑ blood </a:t>
            </a:r>
            <a:r>
              <a:rPr lang="en-US" sz="3600" b="1" dirty="0">
                <a:solidFill>
                  <a:srgbClr val="FF0066"/>
                </a:solidFill>
                <a:latin typeface="Calibri"/>
                <a:cs typeface="Calibri"/>
                <a:sym typeface="Symbol"/>
              </a:rPr>
              <a:t>HCO3¯ </a:t>
            </a:r>
            <a:endParaRPr lang="en-US" sz="3600" b="1" dirty="0" smtClean="0">
              <a:solidFill>
                <a:srgbClr val="FF0066"/>
              </a:solidFill>
              <a:latin typeface="Calibri"/>
              <a:cs typeface="Calibri"/>
              <a:sym typeface="Symbol"/>
            </a:endParaRPr>
          </a:p>
          <a:p>
            <a:pPr marL="0" indent="0" algn="l" rtl="0">
              <a:buNone/>
            </a:pPr>
            <a:r>
              <a:rPr lang="en-US" sz="3600" b="1" dirty="0">
                <a:solidFill>
                  <a:srgbClr val="FF0066"/>
                </a:solidFill>
                <a:latin typeface="Calibri"/>
                <a:cs typeface="Calibri"/>
                <a:sym typeface="Symbol"/>
              </a:rPr>
              <a:t> </a:t>
            </a:r>
            <a:r>
              <a:rPr lang="en-US" sz="3600" b="1" dirty="0" smtClean="0">
                <a:solidFill>
                  <a:srgbClr val="FF0066"/>
                </a:solidFill>
                <a:latin typeface="Calibri"/>
                <a:cs typeface="Calibri"/>
                <a:sym typeface="Symbol"/>
              </a:rPr>
              <a:t>                       blood H2CO3 not changed</a:t>
            </a:r>
          </a:p>
          <a:p>
            <a:pPr marL="0" indent="0" algn="l" rtl="0">
              <a:buNone/>
            </a:pPr>
            <a:r>
              <a:rPr lang="en-US" sz="3600" b="1" dirty="0">
                <a:solidFill>
                  <a:srgbClr val="FF0066"/>
                </a:solidFill>
                <a:latin typeface="Calibri"/>
                <a:cs typeface="Calibri"/>
                <a:sym typeface="Symbol"/>
              </a:rPr>
              <a:t> </a:t>
            </a:r>
            <a:r>
              <a:rPr lang="en-US" sz="3600" b="1" dirty="0" smtClean="0">
                <a:solidFill>
                  <a:srgbClr val="FF0066"/>
                </a:solidFill>
                <a:latin typeface="Calibri"/>
                <a:cs typeface="Calibri"/>
                <a:sym typeface="Symbol"/>
              </a:rPr>
              <a:t>              ↑ HCO3¯/H2CO3   (</a:t>
            </a:r>
            <a:r>
              <a:rPr lang="en-US" sz="3600" b="1" dirty="0">
                <a:solidFill>
                  <a:srgbClr val="FF0066"/>
                </a:solidFill>
                <a:latin typeface="Calibri"/>
                <a:cs typeface="Calibri"/>
                <a:sym typeface="Symbol"/>
              </a:rPr>
              <a:t>N=20:1) </a:t>
            </a:r>
            <a:endParaRPr lang="en-US" sz="3600" b="1" dirty="0" smtClean="0">
              <a:solidFill>
                <a:srgbClr val="FF0066"/>
              </a:solidFill>
              <a:latin typeface="Calibri"/>
              <a:cs typeface="Calibri"/>
              <a:sym typeface="Symbol"/>
            </a:endParaRPr>
          </a:p>
          <a:p>
            <a:pPr marL="0" indent="0" algn="l" rtl="0">
              <a:buNone/>
            </a:pPr>
            <a:r>
              <a:rPr lang="en-US" sz="3600" b="1" dirty="0">
                <a:solidFill>
                  <a:srgbClr val="FF0066"/>
                </a:solidFill>
                <a:latin typeface="Calibri"/>
                <a:cs typeface="Calibri"/>
                <a:sym typeface="Symbol"/>
              </a:rPr>
              <a:t> </a:t>
            </a:r>
            <a:r>
              <a:rPr lang="en-US" sz="3600" b="1" dirty="0" smtClean="0">
                <a:solidFill>
                  <a:srgbClr val="FF0066"/>
                </a:solidFill>
                <a:latin typeface="Calibri"/>
                <a:cs typeface="Calibri"/>
                <a:sym typeface="Symbol"/>
              </a:rPr>
              <a:t>              ↑blood </a:t>
            </a:r>
            <a:r>
              <a:rPr lang="en-US" sz="3600" b="1" dirty="0">
                <a:solidFill>
                  <a:srgbClr val="FF0066"/>
                </a:solidFill>
                <a:latin typeface="Calibri"/>
                <a:cs typeface="Calibri"/>
                <a:sym typeface="Symbol"/>
              </a:rPr>
              <a:t>PH</a:t>
            </a:r>
            <a:endParaRPr lang="en-US" sz="3600" b="1" dirty="0" smtClean="0">
              <a:solidFill>
                <a:srgbClr val="FF0066"/>
              </a:solidFill>
              <a:latin typeface="Calibri"/>
              <a:cs typeface="Calibri"/>
              <a:sym typeface="Symbol"/>
            </a:endParaRPr>
          </a:p>
          <a:p>
            <a:pPr marL="0" indent="0" algn="l" rtl="0">
              <a:buNone/>
            </a:pP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Calibri"/>
                <a:cs typeface="Calibri"/>
                <a:sym typeface="Symbol"/>
              </a:rPr>
              <a:t> </a:t>
            </a:r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  <a:latin typeface="Calibri"/>
                <a:cs typeface="Calibri"/>
                <a:sym typeface="Symbol"/>
              </a:rPr>
              <a:t>  </a:t>
            </a:r>
            <a:r>
              <a:rPr lang="en-US" sz="3100" b="1" dirty="0" smtClean="0">
                <a:solidFill>
                  <a:srgbClr val="CC0066"/>
                </a:solidFill>
                <a:sym typeface="Symbol"/>
              </a:rPr>
              <a:t>(Uncompensated metabolic alkalosis [</a:t>
            </a:r>
            <a:r>
              <a:rPr lang="en-US" sz="3100" b="1" dirty="0" err="1" smtClean="0">
                <a:solidFill>
                  <a:srgbClr val="CC0066"/>
                </a:solidFill>
                <a:sym typeface="Symbol"/>
              </a:rPr>
              <a:t>acidemia</a:t>
            </a:r>
            <a:r>
              <a:rPr lang="en-US" sz="3100" b="1" dirty="0" smtClean="0">
                <a:solidFill>
                  <a:srgbClr val="CC0066"/>
                </a:solidFill>
                <a:sym typeface="Symbol"/>
              </a:rPr>
              <a:t>]) </a:t>
            </a:r>
          </a:p>
          <a:p>
            <a:pPr marL="0" indent="0" algn="l" rtl="0">
              <a:buNone/>
            </a:pPr>
            <a:r>
              <a:rPr lang="en-US" sz="3600" b="1" u="sng" dirty="0" smtClean="0">
                <a:solidFill>
                  <a:schemeClr val="accent5">
                    <a:lumMod val="75000"/>
                  </a:schemeClr>
                </a:solidFill>
                <a:latin typeface="Calibri"/>
                <a:cs typeface="Calibri"/>
                <a:sym typeface="Symbol"/>
              </a:rPr>
              <a:t>How to compensate? </a:t>
            </a:r>
          </a:p>
          <a:p>
            <a:pPr marL="0" indent="0" algn="l" rtl="0">
              <a:buNone/>
            </a:pPr>
            <a:r>
              <a:rPr lang="en-US" sz="4000" b="1" dirty="0" smtClean="0">
                <a:solidFill>
                  <a:srgbClr val="FF0000"/>
                </a:solidFill>
                <a:latin typeface="Calibri"/>
                <a:cs typeface="Calibri"/>
                <a:sym typeface="Symbol"/>
              </a:rPr>
              <a:t>↑ PH - - - chemoreceptors in respiratory </a:t>
            </a:r>
            <a:r>
              <a:rPr lang="en-US" sz="4000" b="1" dirty="0" err="1" smtClean="0">
                <a:solidFill>
                  <a:srgbClr val="FF0000"/>
                </a:solidFill>
                <a:latin typeface="Calibri"/>
                <a:cs typeface="Calibri"/>
                <a:sym typeface="Symbol"/>
              </a:rPr>
              <a:t>centre</a:t>
            </a:r>
            <a:r>
              <a:rPr lang="en-US" sz="4000" b="1" dirty="0" smtClean="0">
                <a:solidFill>
                  <a:srgbClr val="FF0000"/>
                </a:solidFill>
                <a:latin typeface="Calibri"/>
                <a:cs typeface="Calibri"/>
                <a:sym typeface="Symbol"/>
              </a:rPr>
              <a:t> hypoventilation CO2 retention ↑H2CO3</a:t>
            </a:r>
          </a:p>
          <a:p>
            <a:pPr marL="0" indent="0" algn="l" rtl="0">
              <a:buNone/>
            </a:pPr>
            <a:r>
              <a:rPr lang="en-US" sz="3600" b="1" dirty="0" smtClean="0">
                <a:solidFill>
                  <a:srgbClr val="009900"/>
                </a:solidFill>
                <a:latin typeface="Calibri"/>
                <a:cs typeface="Calibri"/>
                <a:sym typeface="Symbol"/>
              </a:rPr>
              <a:t>Till</a:t>
            </a:r>
            <a:r>
              <a:rPr lang="en-US" sz="3600" b="1" dirty="0" smtClean="0">
                <a:solidFill>
                  <a:srgbClr val="7030A0"/>
                </a:solidFill>
                <a:latin typeface="Calibri"/>
                <a:cs typeface="Calibri"/>
                <a:sym typeface="Symbol"/>
              </a:rPr>
              <a:t>   </a:t>
            </a:r>
            <a:r>
              <a:rPr lang="en-US" sz="3600" b="1" dirty="0" smtClean="0">
                <a:solidFill>
                  <a:srgbClr val="660033"/>
                </a:solidFill>
                <a:latin typeface="Calibri"/>
                <a:cs typeface="Calibri"/>
                <a:sym typeface="Symbol"/>
              </a:rPr>
              <a:t>normal</a:t>
            </a:r>
            <a:r>
              <a:rPr lang="en-US" sz="3600" b="1" dirty="0" smtClean="0">
                <a:solidFill>
                  <a:srgbClr val="7030A0"/>
                </a:solidFill>
                <a:latin typeface="Calibri"/>
                <a:cs typeface="Calibri"/>
                <a:sym typeface="Symbol"/>
              </a:rPr>
              <a:t> </a:t>
            </a:r>
            <a:r>
              <a:rPr lang="en-US" sz="3600" b="1" dirty="0">
                <a:solidFill>
                  <a:srgbClr val="FF0066"/>
                </a:solidFill>
                <a:latin typeface="Calibri"/>
                <a:cs typeface="Calibri"/>
                <a:sym typeface="Symbol"/>
              </a:rPr>
              <a:t>HCO3¯/H2CO3   </a:t>
            </a:r>
            <a:r>
              <a:rPr lang="en-US" sz="3600" b="1" dirty="0" smtClean="0">
                <a:solidFill>
                  <a:srgbClr val="660033"/>
                </a:solidFill>
                <a:latin typeface="Calibri"/>
                <a:cs typeface="Calibri"/>
                <a:sym typeface="Symbol"/>
              </a:rPr>
              <a:t>(20:1)</a:t>
            </a:r>
          </a:p>
          <a:p>
            <a:pPr algn="l" rtl="0">
              <a:buFont typeface="Symbol" pitchFamily="18" charset="2"/>
              <a:buChar char="®"/>
            </a:pPr>
            <a:r>
              <a:rPr lang="en-US" sz="3600" b="1" dirty="0" smtClean="0">
                <a:solidFill>
                  <a:srgbClr val="660033"/>
                </a:solidFill>
                <a:latin typeface="Calibri"/>
                <a:cs typeface="Calibri"/>
                <a:sym typeface="Symbol"/>
              </a:rPr>
              <a:t>PH reach 7.4 </a:t>
            </a:r>
            <a:r>
              <a:rPr lang="en-US" sz="3100" b="1" dirty="0" smtClean="0">
                <a:solidFill>
                  <a:srgbClr val="CC0066"/>
                </a:solidFill>
                <a:sym typeface="Symbol"/>
              </a:rPr>
              <a:t>(Compensated </a:t>
            </a:r>
            <a:r>
              <a:rPr lang="en-US" sz="3100" b="1" dirty="0">
                <a:solidFill>
                  <a:srgbClr val="CC0066"/>
                </a:solidFill>
                <a:sym typeface="Symbol"/>
              </a:rPr>
              <a:t>metabolic </a:t>
            </a:r>
            <a:r>
              <a:rPr lang="en-US" sz="3100" b="1" dirty="0" smtClean="0">
                <a:solidFill>
                  <a:srgbClr val="CC0066"/>
                </a:solidFill>
                <a:sym typeface="Symbol"/>
              </a:rPr>
              <a:t>alkalosis ) </a:t>
            </a:r>
            <a:endParaRPr lang="en-US" sz="3100" b="1" dirty="0">
              <a:solidFill>
                <a:srgbClr val="0000FF"/>
              </a:solidFill>
              <a:latin typeface="Calibri"/>
              <a:cs typeface="Calibri"/>
              <a:sym typeface="Symbol"/>
            </a:endParaRPr>
          </a:p>
          <a:p>
            <a:pPr marL="0" indent="0" algn="l" rtl="0">
              <a:buNone/>
            </a:pPr>
            <a:r>
              <a:rPr lang="en-US" sz="3200" b="1" u="sng" dirty="0" smtClean="0">
                <a:solidFill>
                  <a:schemeClr val="accent5">
                    <a:lumMod val="50000"/>
                  </a:schemeClr>
                </a:solidFill>
                <a:latin typeface="Calibri"/>
                <a:cs typeface="Calibri"/>
                <a:sym typeface="Symbol"/>
              </a:rPr>
              <a:t>How to correct for ↑ alkali reserve?</a:t>
            </a:r>
          </a:p>
          <a:p>
            <a:pPr marL="0" indent="0" algn="l" rtl="0">
              <a:buNone/>
            </a:pPr>
            <a:endParaRPr lang="en-US" sz="3200" b="1" u="sng" dirty="0" smtClean="0">
              <a:solidFill>
                <a:schemeClr val="accent5">
                  <a:lumMod val="50000"/>
                </a:schemeClr>
              </a:solidFill>
              <a:latin typeface="Calibri"/>
              <a:cs typeface="Calibri"/>
              <a:sym typeface="Symbol"/>
            </a:endParaRPr>
          </a:p>
          <a:p>
            <a:pPr marL="0" indent="0" algn="l" rtl="0">
              <a:buNone/>
            </a:pPr>
            <a:endParaRPr lang="en-US" sz="3200" b="1" dirty="0">
              <a:solidFill>
                <a:srgbClr val="00B0F0"/>
              </a:solidFill>
              <a:latin typeface="Calibri"/>
              <a:cs typeface="Calibri"/>
              <a:sym typeface="Symbol"/>
            </a:endParaRPr>
          </a:p>
        </p:txBody>
      </p:sp>
      <p:cxnSp>
        <p:nvCxnSpPr>
          <p:cNvPr id="3" name="رابط كسهم مستقيم 2"/>
          <p:cNvCxnSpPr/>
          <p:nvPr/>
        </p:nvCxnSpPr>
        <p:spPr>
          <a:xfrm>
            <a:off x="1840545" y="1700808"/>
            <a:ext cx="483789" cy="504056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رابط كسهم مستقيم 8"/>
          <p:cNvCxnSpPr/>
          <p:nvPr/>
        </p:nvCxnSpPr>
        <p:spPr>
          <a:xfrm>
            <a:off x="1865588" y="1700808"/>
            <a:ext cx="531676" cy="0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مستطيل 6"/>
          <p:cNvSpPr/>
          <p:nvPr/>
        </p:nvSpPr>
        <p:spPr>
          <a:xfrm>
            <a:off x="683568" y="188640"/>
            <a:ext cx="7704856" cy="648072"/>
          </a:xfrm>
          <a:prstGeom prst="rect">
            <a:avLst/>
          </a:prstGeom>
          <a:solidFill>
            <a:srgbClr val="FFCCFF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Metabolic alkalosis</a:t>
            </a:r>
            <a:endParaRPr lang="ar-EG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3011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عنصر نائب للمحتوى 5"/>
          <p:cNvSpPr>
            <a:spLocks noGrp="1"/>
          </p:cNvSpPr>
          <p:nvPr>
            <p:ph idx="1"/>
          </p:nvPr>
        </p:nvSpPr>
        <p:spPr>
          <a:xfrm>
            <a:off x="179512" y="980728"/>
            <a:ext cx="8784976" cy="5760640"/>
          </a:xfrm>
          <a:solidFill>
            <a:srgbClr val="FFCCCC"/>
          </a:solidFill>
        </p:spPr>
        <p:txBody>
          <a:bodyPr>
            <a:normAutofit/>
          </a:bodyPr>
          <a:lstStyle/>
          <a:p>
            <a:pPr marL="0" indent="0" algn="l" rtl="0">
              <a:buNone/>
            </a:pPr>
            <a:r>
              <a:rPr lang="en-US" sz="3200" b="1" u="sng" dirty="0" smtClean="0">
                <a:solidFill>
                  <a:schemeClr val="accent5">
                    <a:lumMod val="50000"/>
                  </a:schemeClr>
                </a:solidFill>
                <a:latin typeface="Calibri"/>
                <a:cs typeface="Calibri"/>
                <a:sym typeface="Symbol"/>
              </a:rPr>
              <a:t>How to correct for ↑ alkali reserve?</a:t>
            </a:r>
          </a:p>
          <a:p>
            <a:pPr algn="l" rtl="0">
              <a:buFont typeface="Wingdings" panose="05000000000000000000" pitchFamily="2" charset="2"/>
              <a:buChar char="q"/>
            </a:pPr>
            <a:r>
              <a:rPr lang="en-US" sz="3200" b="1" dirty="0" smtClean="0">
                <a:solidFill>
                  <a:srgbClr val="CC0066"/>
                </a:solidFill>
                <a:latin typeface="Calibri"/>
                <a:cs typeface="Calibri"/>
                <a:sym typeface="Symbol"/>
              </a:rPr>
              <a:t>kidney ↑Na⁺/</a:t>
            </a:r>
            <a:r>
              <a:rPr lang="en-US" sz="3200" b="1" dirty="0" err="1" smtClean="0">
                <a:solidFill>
                  <a:srgbClr val="CC0066"/>
                </a:solidFill>
                <a:latin typeface="Calibri"/>
                <a:cs typeface="Calibri"/>
                <a:sym typeface="Symbol"/>
              </a:rPr>
              <a:t>K⁺exchange</a:t>
            </a:r>
            <a:r>
              <a:rPr lang="en-US" sz="3200" b="1" dirty="0" smtClean="0">
                <a:solidFill>
                  <a:srgbClr val="CC0066"/>
                </a:solidFill>
                <a:latin typeface="Calibri"/>
                <a:cs typeface="Calibri"/>
                <a:sym typeface="Symbol"/>
              </a:rPr>
              <a:t> so – Na⁺/H</a:t>
            </a:r>
            <a:r>
              <a:rPr lang="en-US" sz="3200" b="1" dirty="0">
                <a:solidFill>
                  <a:srgbClr val="CC0066"/>
                </a:solidFill>
                <a:latin typeface="Calibri"/>
                <a:cs typeface="Calibri"/>
                <a:sym typeface="Symbol"/>
              </a:rPr>
              <a:t> ⁺</a:t>
            </a:r>
            <a:r>
              <a:rPr lang="en-US" sz="3200" b="1" dirty="0" smtClean="0">
                <a:solidFill>
                  <a:srgbClr val="CC0066"/>
                </a:solidFill>
                <a:latin typeface="Calibri"/>
                <a:cs typeface="Calibri"/>
                <a:sym typeface="Symbol"/>
              </a:rPr>
              <a:t> exchange  excretion of HCO3‾ in the form of KHCO3      </a:t>
            </a:r>
          </a:p>
          <a:p>
            <a:pPr marL="0" indent="0" algn="l" rtl="0">
              <a:buNone/>
            </a:pPr>
            <a:r>
              <a:rPr lang="en-US" sz="3200" b="1" dirty="0">
                <a:solidFill>
                  <a:srgbClr val="CC0066"/>
                </a:solidFill>
                <a:latin typeface="Calibri"/>
                <a:cs typeface="Calibri"/>
                <a:sym typeface="Symbol"/>
              </a:rPr>
              <a:t> </a:t>
            </a:r>
            <a:r>
              <a:rPr lang="en-US" sz="3200" b="1" dirty="0" smtClean="0">
                <a:solidFill>
                  <a:srgbClr val="CC0066"/>
                </a:solidFill>
                <a:latin typeface="Calibri"/>
                <a:cs typeface="Calibri"/>
                <a:sym typeface="Symbol"/>
              </a:rPr>
              <a:t>       reabsorption of </a:t>
            </a:r>
            <a:r>
              <a:rPr lang="en-US" sz="3200" b="1" dirty="0" err="1" smtClean="0">
                <a:solidFill>
                  <a:srgbClr val="CC0066"/>
                </a:solidFill>
                <a:latin typeface="Calibri"/>
                <a:cs typeface="Calibri"/>
                <a:sym typeface="Symbol"/>
              </a:rPr>
              <a:t>Cl</a:t>
            </a:r>
            <a:r>
              <a:rPr lang="en-US" sz="3200" b="1" dirty="0" smtClean="0">
                <a:solidFill>
                  <a:srgbClr val="CC0066"/>
                </a:solidFill>
                <a:latin typeface="Calibri"/>
                <a:cs typeface="Calibri"/>
                <a:sym typeface="Symbol"/>
              </a:rPr>
              <a:t>⁻ </a:t>
            </a:r>
            <a:r>
              <a:rPr lang="en-US" sz="3200" b="1" dirty="0">
                <a:solidFill>
                  <a:srgbClr val="CC0066"/>
                </a:solidFill>
                <a:latin typeface="Calibri"/>
                <a:cs typeface="Calibri"/>
                <a:sym typeface="Symbol"/>
              </a:rPr>
              <a:t>in the form of </a:t>
            </a:r>
            <a:r>
              <a:rPr lang="en-US" sz="3200" b="1" dirty="0" err="1" smtClean="0">
                <a:solidFill>
                  <a:srgbClr val="CC0066"/>
                </a:solidFill>
                <a:latin typeface="Calibri"/>
                <a:cs typeface="Calibri"/>
                <a:sym typeface="Symbol"/>
              </a:rPr>
              <a:t>NaCl</a:t>
            </a:r>
            <a:endParaRPr lang="en-US" sz="3200" b="1" dirty="0">
              <a:solidFill>
                <a:srgbClr val="CC0066"/>
              </a:solidFill>
              <a:latin typeface="Calibri"/>
              <a:cs typeface="Calibri"/>
              <a:sym typeface="Symbol"/>
            </a:endParaRPr>
          </a:p>
          <a:p>
            <a:pPr marL="0" indent="0" algn="l" rtl="0">
              <a:buNone/>
            </a:pPr>
            <a:r>
              <a:rPr lang="en-US" sz="3200" b="1" dirty="0">
                <a:solidFill>
                  <a:srgbClr val="CC0066"/>
                </a:solidFill>
                <a:latin typeface="Calibri"/>
                <a:cs typeface="Calibri"/>
                <a:sym typeface="Symbol"/>
              </a:rPr>
              <a:t> </a:t>
            </a:r>
            <a:r>
              <a:rPr lang="en-US" sz="3200" b="1" dirty="0">
                <a:solidFill>
                  <a:srgbClr val="FF0066"/>
                </a:solidFill>
                <a:latin typeface="Calibri"/>
                <a:cs typeface="Calibri"/>
                <a:sym typeface="Symbol"/>
              </a:rPr>
              <a:t>alkali reserve return to normal </a:t>
            </a:r>
            <a:endParaRPr lang="en-US" sz="3200" b="1" dirty="0">
              <a:solidFill>
                <a:srgbClr val="CC0066"/>
              </a:solidFill>
              <a:latin typeface="Calibri"/>
              <a:cs typeface="Calibri"/>
              <a:sym typeface="Symbol"/>
            </a:endParaRPr>
          </a:p>
          <a:p>
            <a:pPr marL="0" indent="0" algn="l" rtl="0">
              <a:buNone/>
            </a:pPr>
            <a:endParaRPr lang="en-US" sz="3200" b="1" u="sng" dirty="0" smtClean="0">
              <a:solidFill>
                <a:schemeClr val="accent5">
                  <a:lumMod val="50000"/>
                </a:schemeClr>
              </a:solidFill>
              <a:latin typeface="Calibri"/>
              <a:cs typeface="Calibri"/>
              <a:sym typeface="Symbol"/>
            </a:endParaRPr>
          </a:p>
          <a:p>
            <a:pPr marL="0" indent="0" algn="l" rtl="0">
              <a:buNone/>
            </a:pPr>
            <a:endParaRPr lang="en-US" sz="3200" b="1" dirty="0">
              <a:solidFill>
                <a:srgbClr val="00B0F0"/>
              </a:solidFill>
              <a:latin typeface="Calibri"/>
              <a:cs typeface="Calibri"/>
              <a:sym typeface="Symbol"/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683568" y="188640"/>
            <a:ext cx="7704856" cy="648072"/>
          </a:xfrm>
          <a:prstGeom prst="rect">
            <a:avLst/>
          </a:prstGeom>
          <a:solidFill>
            <a:srgbClr val="FFCCFF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Metabolic alkalosis</a:t>
            </a:r>
            <a:endParaRPr lang="ar-EG" sz="3200" b="1" dirty="0">
              <a:solidFill>
                <a:srgbClr val="FF0000"/>
              </a:solidFill>
            </a:endParaRPr>
          </a:p>
        </p:txBody>
      </p:sp>
      <p:cxnSp>
        <p:nvCxnSpPr>
          <p:cNvPr id="4" name="رابط كسهم مستقيم 3"/>
          <p:cNvCxnSpPr/>
          <p:nvPr/>
        </p:nvCxnSpPr>
        <p:spPr>
          <a:xfrm>
            <a:off x="539552" y="2276872"/>
            <a:ext cx="360040" cy="648072"/>
          </a:xfrm>
          <a:prstGeom prst="straightConnector1">
            <a:avLst/>
          </a:prstGeom>
          <a:ln w="34925">
            <a:solidFill>
              <a:srgbClr val="CC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4789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عنصر نائب للمحتوى 5"/>
          <p:cNvSpPr>
            <a:spLocks noGrp="1"/>
          </p:cNvSpPr>
          <p:nvPr>
            <p:ph idx="1"/>
          </p:nvPr>
        </p:nvSpPr>
        <p:spPr>
          <a:xfrm>
            <a:off x="2483768" y="1556792"/>
            <a:ext cx="4824536" cy="536848"/>
          </a:xfrm>
          <a:solidFill>
            <a:srgbClr val="FF99FF"/>
          </a:solidFill>
        </p:spPr>
        <p:txBody>
          <a:bodyPr>
            <a:noAutofit/>
          </a:bodyPr>
          <a:lstStyle/>
          <a:p>
            <a:pPr marL="0" indent="0" algn="l" rtl="0">
              <a:buNone/>
            </a:pPr>
            <a:r>
              <a:rPr lang="en-US" sz="3200" b="1" dirty="0" smtClean="0">
                <a:solidFill>
                  <a:srgbClr val="FF0066"/>
                </a:solidFill>
                <a:latin typeface="Calibri"/>
              </a:rPr>
              <a:t>1-</a:t>
            </a:r>
            <a:r>
              <a:rPr lang="en-US" sz="3200" dirty="0" smtClean="0">
                <a:solidFill>
                  <a:srgbClr val="FF0066"/>
                </a:solidFill>
                <a:latin typeface="Calibri"/>
              </a:rPr>
              <a:t>  </a:t>
            </a:r>
            <a:r>
              <a:rPr lang="ar-EG" sz="3200" dirty="0" smtClean="0">
                <a:solidFill>
                  <a:srgbClr val="FF0066"/>
                </a:solidFill>
                <a:latin typeface="Calibri"/>
              </a:rPr>
              <a:t>↑</a:t>
            </a:r>
            <a:r>
              <a:rPr lang="en-US" sz="3200" b="1" dirty="0" smtClean="0">
                <a:solidFill>
                  <a:srgbClr val="FF0066"/>
                </a:solidFill>
                <a:latin typeface="Calibri"/>
              </a:rPr>
              <a:t>absorption of bases</a:t>
            </a:r>
            <a:endParaRPr lang="ar-EG" sz="3200" b="1" dirty="0">
              <a:solidFill>
                <a:srgbClr val="FF0066"/>
              </a:solidFill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680120" y="332656"/>
            <a:ext cx="7704856" cy="936104"/>
          </a:xfrm>
          <a:prstGeom prst="rect">
            <a:avLst/>
          </a:prstGeom>
          <a:solidFill>
            <a:srgbClr val="FFCCFF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 Causes of Metabolic alkalosis</a:t>
            </a:r>
            <a:endParaRPr lang="ar-EG" sz="3200" b="1" dirty="0">
              <a:solidFill>
                <a:srgbClr val="FF0000"/>
              </a:solidFill>
            </a:endParaRPr>
          </a:p>
        </p:txBody>
      </p:sp>
      <p:sp>
        <p:nvSpPr>
          <p:cNvPr id="7" name="عنصر نائب للمحتوى 5"/>
          <p:cNvSpPr txBox="1">
            <a:spLocks/>
          </p:cNvSpPr>
          <p:nvPr/>
        </p:nvSpPr>
        <p:spPr>
          <a:xfrm>
            <a:off x="467544" y="2303678"/>
            <a:ext cx="8280920" cy="4077650"/>
          </a:xfrm>
          <a:prstGeom prst="rect">
            <a:avLst/>
          </a:prstGeom>
          <a:solidFill>
            <a:srgbClr val="FFCCCC"/>
          </a:solidFill>
        </p:spPr>
        <p:txBody>
          <a:bodyPr vert="horz">
            <a:normAutofit/>
          </a:bodyPr>
          <a:lstStyle>
            <a:lvl1pPr marL="274320" indent="-274320" algn="r" rtl="1" eaLnBrk="1" latinLnBrk="0" hangingPunct="1">
              <a:spcBef>
                <a:spcPts val="60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r" rtl="1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005840" indent="-228600" algn="r" rtl="1" eaLnBrk="1" latinLnBrk="0" hangingPunct="1">
              <a:spcBef>
                <a:spcPts val="300"/>
              </a:spcBef>
              <a:buClr>
                <a:schemeClr val="accent2">
                  <a:shade val="50000"/>
                </a:schemeClr>
              </a:buClr>
              <a:buSzPct val="85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r" rtl="1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r" rtl="1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28600" algn="r" rtl="1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11680" indent="-182880" algn="r" rtl="1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r" rtl="1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60320" indent="-182880" algn="r" rtl="1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srgbClr val="0070C0"/>
                </a:solidFill>
                <a:latin typeface="Calibri"/>
              </a:rPr>
              <a:t> </a:t>
            </a:r>
            <a:r>
              <a:rPr lang="en-US" b="1" dirty="0" smtClean="0">
                <a:solidFill>
                  <a:srgbClr val="0070C0"/>
                </a:solidFill>
                <a:latin typeface="Calibri"/>
              </a:rPr>
              <a:t>     </a:t>
            </a:r>
            <a:r>
              <a:rPr lang="en-US" b="1" dirty="0" smtClean="0">
                <a:solidFill>
                  <a:srgbClr val="CC0066"/>
                </a:solidFill>
                <a:latin typeface="Calibri"/>
              </a:rPr>
              <a:t>Intake of high vegetable and fruit diet: They contain Bicarbonate salts and citrate salts. Citrate salts will be transformed  into bicarbonate salts by </a:t>
            </a:r>
            <a:r>
              <a:rPr lang="en-US" b="1" dirty="0" err="1" smtClean="0">
                <a:solidFill>
                  <a:srgbClr val="CC0066"/>
                </a:solidFill>
                <a:latin typeface="Calibri"/>
              </a:rPr>
              <a:t>krebs</a:t>
            </a:r>
            <a:r>
              <a:rPr lang="en-US" b="1" dirty="0" smtClean="0">
                <a:solidFill>
                  <a:srgbClr val="CC0066"/>
                </a:solidFill>
                <a:latin typeface="Calibri"/>
              </a:rPr>
              <a:t> cycle </a:t>
            </a:r>
          </a:p>
          <a:p>
            <a:pPr algn="l" rtl="0">
              <a:buFont typeface="Wingdings" panose="05000000000000000000" pitchFamily="2" charset="2"/>
              <a:buChar char="q"/>
            </a:pPr>
            <a:r>
              <a:rPr lang="en-US" b="1" dirty="0" smtClean="0">
                <a:solidFill>
                  <a:srgbClr val="CC0066"/>
                </a:solidFill>
                <a:latin typeface="Calibri"/>
                <a:cs typeface="Calibri"/>
              </a:rPr>
              <a:t>Intake of drugs containing bicarbonate &amp; citrate salts (drugs used for treatment of hyperacidity &amp; peptic ulcer)</a:t>
            </a:r>
            <a:endParaRPr lang="en-US" b="1" dirty="0" smtClean="0">
              <a:solidFill>
                <a:srgbClr val="CC0066"/>
              </a:solidFill>
              <a:latin typeface="Calibri"/>
            </a:endParaRPr>
          </a:p>
        </p:txBody>
      </p:sp>
      <p:cxnSp>
        <p:nvCxnSpPr>
          <p:cNvPr id="8" name="رابط كسهم مستقيم 7"/>
          <p:cNvCxnSpPr/>
          <p:nvPr/>
        </p:nvCxnSpPr>
        <p:spPr>
          <a:xfrm>
            <a:off x="827584" y="5767483"/>
            <a:ext cx="403684" cy="322007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8269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عنصر نائب للمحتوى 5"/>
          <p:cNvSpPr>
            <a:spLocks noGrp="1"/>
          </p:cNvSpPr>
          <p:nvPr>
            <p:ph idx="1"/>
          </p:nvPr>
        </p:nvSpPr>
        <p:spPr>
          <a:xfrm>
            <a:off x="3203848" y="1281843"/>
            <a:ext cx="4536504" cy="536848"/>
          </a:xfrm>
          <a:solidFill>
            <a:srgbClr val="FF99FF"/>
          </a:solidFill>
        </p:spPr>
        <p:txBody>
          <a:bodyPr>
            <a:noAutofit/>
          </a:bodyPr>
          <a:lstStyle/>
          <a:p>
            <a:pPr marL="0" indent="0" algn="l" rtl="0">
              <a:buNone/>
            </a:pPr>
            <a:r>
              <a:rPr lang="en-US" sz="3200" b="1" smtClean="0">
                <a:solidFill>
                  <a:srgbClr val="FF0066"/>
                </a:solidFill>
                <a:latin typeface="Calibri"/>
              </a:rPr>
              <a:t>2-</a:t>
            </a:r>
            <a:r>
              <a:rPr lang="en-US" sz="3200" smtClean="0">
                <a:solidFill>
                  <a:srgbClr val="FF0066"/>
                </a:solidFill>
                <a:latin typeface="Calibri"/>
              </a:rPr>
              <a:t>  </a:t>
            </a:r>
            <a:r>
              <a:rPr lang="ar-EG" sz="3200" dirty="0" smtClean="0">
                <a:solidFill>
                  <a:srgbClr val="FF0066"/>
                </a:solidFill>
                <a:latin typeface="Calibri"/>
              </a:rPr>
              <a:t>↑</a:t>
            </a:r>
            <a:r>
              <a:rPr lang="en-US" sz="3200" b="1" dirty="0" smtClean="0">
                <a:solidFill>
                  <a:srgbClr val="FF0066"/>
                </a:solidFill>
                <a:latin typeface="Calibri"/>
              </a:rPr>
              <a:t>loss of  acids</a:t>
            </a:r>
            <a:endParaRPr lang="ar-EG" sz="3200" b="1" dirty="0">
              <a:solidFill>
                <a:srgbClr val="FF0066"/>
              </a:solidFill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680120" y="332656"/>
            <a:ext cx="7704856" cy="936104"/>
          </a:xfrm>
          <a:prstGeom prst="rect">
            <a:avLst/>
          </a:prstGeom>
          <a:solidFill>
            <a:srgbClr val="FFCCFF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 Causes of Metabolic alkalosis</a:t>
            </a:r>
            <a:endParaRPr lang="ar-EG" sz="3200" b="1" dirty="0">
              <a:solidFill>
                <a:srgbClr val="FF0000"/>
              </a:solidFill>
            </a:endParaRPr>
          </a:p>
        </p:txBody>
      </p:sp>
      <p:cxnSp>
        <p:nvCxnSpPr>
          <p:cNvPr id="8" name="رابط كسهم مستقيم 7"/>
          <p:cNvCxnSpPr/>
          <p:nvPr/>
        </p:nvCxnSpPr>
        <p:spPr>
          <a:xfrm>
            <a:off x="827584" y="5767483"/>
            <a:ext cx="403684" cy="322007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عنصر نائب للمحتوى 5"/>
          <p:cNvSpPr txBox="1">
            <a:spLocks/>
          </p:cNvSpPr>
          <p:nvPr/>
        </p:nvSpPr>
        <p:spPr>
          <a:xfrm>
            <a:off x="179512" y="1916832"/>
            <a:ext cx="8964488" cy="4941168"/>
          </a:xfrm>
          <a:prstGeom prst="rect">
            <a:avLst/>
          </a:prstGeom>
          <a:solidFill>
            <a:srgbClr val="FFCCCC"/>
          </a:solidFill>
        </p:spPr>
        <p:txBody>
          <a:bodyPr vert="horz">
            <a:normAutofit fontScale="85000" lnSpcReduction="20000"/>
          </a:bodyPr>
          <a:lstStyle>
            <a:lvl1pPr marL="274320" indent="-274320" algn="r" rtl="1" eaLnBrk="1" latinLnBrk="0" hangingPunct="1">
              <a:spcBef>
                <a:spcPts val="60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r" rtl="1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005840" indent="-228600" algn="r" rtl="1" eaLnBrk="1" latinLnBrk="0" hangingPunct="1">
              <a:spcBef>
                <a:spcPts val="300"/>
              </a:spcBef>
              <a:buClr>
                <a:schemeClr val="accent2">
                  <a:shade val="50000"/>
                </a:schemeClr>
              </a:buClr>
              <a:buSzPct val="85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r" rtl="1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r" rtl="1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28600" algn="r" rtl="1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11680" indent="-182880" algn="r" rtl="1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r" rtl="1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60320" indent="-182880" algn="r" rtl="1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srgbClr val="0070C0"/>
                </a:solidFill>
                <a:latin typeface="Calibri"/>
              </a:rPr>
              <a:t> </a:t>
            </a:r>
            <a:r>
              <a:rPr lang="en-US" b="1" dirty="0" smtClean="0">
                <a:solidFill>
                  <a:srgbClr val="0070C0"/>
                </a:solidFill>
                <a:latin typeface="Calibri"/>
              </a:rPr>
              <a:t>      </a:t>
            </a:r>
            <a:r>
              <a:rPr lang="en-US" b="1" dirty="0" smtClean="0">
                <a:solidFill>
                  <a:srgbClr val="FF3399"/>
                </a:solidFill>
                <a:latin typeface="Calibri"/>
              </a:rPr>
              <a:t>Prolonged suction of gastric juice</a:t>
            </a:r>
          </a:p>
          <a:p>
            <a:pPr algn="l" rtl="0">
              <a:buFont typeface="Wingdings" panose="05000000000000000000" pitchFamily="2" charset="2"/>
              <a:buChar char="q"/>
            </a:pPr>
            <a:r>
              <a:rPr lang="en-US" b="1" dirty="0" smtClean="0">
                <a:solidFill>
                  <a:srgbClr val="FF3399"/>
                </a:solidFill>
                <a:latin typeface="Calibri"/>
                <a:cs typeface="Calibri"/>
                <a:sym typeface="Symbol"/>
              </a:rPr>
              <a:t>Vomiting  due to high intestinal  obstruction: loss of </a:t>
            </a:r>
            <a:r>
              <a:rPr lang="en-US" b="1" dirty="0" err="1" smtClean="0">
                <a:solidFill>
                  <a:srgbClr val="FF3399"/>
                </a:solidFill>
                <a:latin typeface="Calibri"/>
                <a:cs typeface="Calibri"/>
                <a:sym typeface="Symbol"/>
              </a:rPr>
              <a:t>Cl</a:t>
            </a:r>
            <a:r>
              <a:rPr lang="en-US" b="1" dirty="0" smtClean="0">
                <a:solidFill>
                  <a:srgbClr val="FF3399"/>
                </a:solidFill>
                <a:latin typeface="Calibri"/>
                <a:cs typeface="Calibri"/>
                <a:sym typeface="Symbol"/>
              </a:rPr>
              <a:t> ⁻in vomitus replacement by HCO3 ¯ coming from the stomach to the blood</a:t>
            </a:r>
            <a:r>
              <a:rPr lang="en-US" b="1" dirty="0">
                <a:solidFill>
                  <a:srgbClr val="FF3399"/>
                </a:solidFill>
                <a:latin typeface="Calibri"/>
                <a:cs typeface="Calibri"/>
                <a:sym typeface="Symbol"/>
              </a:rPr>
              <a:t> ↑ HCO3 </a:t>
            </a:r>
            <a:r>
              <a:rPr lang="en-US" b="1" dirty="0" smtClean="0">
                <a:solidFill>
                  <a:srgbClr val="FF3399"/>
                </a:solidFill>
                <a:latin typeface="Calibri"/>
                <a:cs typeface="Calibri"/>
                <a:sym typeface="Symbol"/>
              </a:rPr>
              <a:t>¯in blood metabolic </a:t>
            </a:r>
            <a:r>
              <a:rPr lang="en-US" b="1" dirty="0" smtClean="0">
                <a:solidFill>
                  <a:srgbClr val="FF0066"/>
                </a:solidFill>
                <a:latin typeface="Calibri"/>
                <a:cs typeface="Calibri"/>
                <a:sym typeface="Symbol"/>
              </a:rPr>
              <a:t>alkalosis</a:t>
            </a:r>
          </a:p>
          <a:p>
            <a:pPr algn="l" rtl="0">
              <a:buFont typeface="Wingdings" panose="05000000000000000000" pitchFamily="2" charset="2"/>
              <a:buChar char="q"/>
            </a:pPr>
            <a:endParaRPr lang="en-US" b="1" dirty="0" smtClean="0">
              <a:solidFill>
                <a:srgbClr val="FF0066"/>
              </a:solidFill>
              <a:latin typeface="Calibri"/>
              <a:cs typeface="Calibri"/>
              <a:sym typeface="Symbol"/>
            </a:endParaRPr>
          </a:p>
          <a:p>
            <a:pPr algn="l" rtl="0">
              <a:buFont typeface="Wingdings" panose="05000000000000000000" pitchFamily="2" charset="2"/>
              <a:buChar char="q"/>
            </a:pPr>
            <a:r>
              <a:rPr lang="en-US" b="1" dirty="0">
                <a:solidFill>
                  <a:srgbClr val="FF0066"/>
                </a:solidFill>
                <a:latin typeface="Calibri"/>
                <a:cs typeface="Calibri"/>
                <a:sym typeface="Symbol"/>
              </a:rPr>
              <a:t> </a:t>
            </a:r>
            <a:r>
              <a:rPr lang="en-US" b="1" dirty="0" smtClean="0">
                <a:solidFill>
                  <a:srgbClr val="FF0066"/>
                </a:solidFill>
                <a:latin typeface="Calibri"/>
                <a:cs typeface="Calibri"/>
                <a:sym typeface="Symbol"/>
              </a:rPr>
              <a:t>Hypokalemia: </a:t>
            </a:r>
          </a:p>
          <a:p>
            <a:pPr marL="0" indent="0" algn="l" rtl="0">
              <a:buNone/>
            </a:pPr>
            <a:r>
              <a:rPr lang="en-US" b="1" dirty="0">
                <a:solidFill>
                  <a:srgbClr val="FF0066"/>
                </a:solidFill>
                <a:latin typeface="Calibri"/>
                <a:cs typeface="Calibri"/>
                <a:sym typeface="Symbol"/>
              </a:rPr>
              <a:t> </a:t>
            </a:r>
            <a:r>
              <a:rPr lang="en-US" b="1" dirty="0" smtClean="0">
                <a:solidFill>
                  <a:srgbClr val="FF0066"/>
                </a:solidFill>
                <a:latin typeface="Calibri"/>
                <a:cs typeface="Calibri"/>
                <a:sym typeface="Symbol"/>
              </a:rPr>
              <a:t>     *↓renal tubular reabsorption of Na⁺ in exchange with </a:t>
            </a:r>
            <a:r>
              <a:rPr lang="en-US" b="1" dirty="0">
                <a:solidFill>
                  <a:srgbClr val="FF0066"/>
                </a:solidFill>
                <a:latin typeface="Calibri"/>
                <a:cs typeface="Calibri"/>
                <a:sym typeface="Symbol"/>
              </a:rPr>
              <a:t>K</a:t>
            </a:r>
            <a:r>
              <a:rPr lang="en-US" b="1" dirty="0" smtClean="0">
                <a:solidFill>
                  <a:srgbClr val="FF0066"/>
                </a:solidFill>
                <a:latin typeface="Calibri"/>
                <a:cs typeface="Calibri"/>
                <a:sym typeface="Symbol"/>
              </a:rPr>
              <a:t>⁺</a:t>
            </a:r>
          </a:p>
          <a:p>
            <a:pPr marL="0" indent="0" algn="l" rtl="0">
              <a:buNone/>
            </a:pPr>
            <a:r>
              <a:rPr lang="en-US" b="1" dirty="0">
                <a:solidFill>
                  <a:srgbClr val="FF0066"/>
                </a:solidFill>
                <a:latin typeface="Calibri"/>
                <a:cs typeface="Calibri"/>
                <a:sym typeface="Symbol"/>
              </a:rPr>
              <a:t> </a:t>
            </a:r>
            <a:r>
              <a:rPr lang="en-US" b="1" dirty="0" smtClean="0">
                <a:solidFill>
                  <a:srgbClr val="FF0066"/>
                </a:solidFill>
                <a:latin typeface="Calibri"/>
                <a:cs typeface="Calibri"/>
                <a:sym typeface="Symbol"/>
              </a:rPr>
              <a:t>        instead there is </a:t>
            </a:r>
            <a:r>
              <a:rPr lang="en-US" b="1" dirty="0">
                <a:solidFill>
                  <a:srgbClr val="FF0066"/>
                </a:solidFill>
                <a:latin typeface="Calibri"/>
                <a:cs typeface="Calibri"/>
                <a:sym typeface="Symbol"/>
              </a:rPr>
              <a:t>Na</a:t>
            </a:r>
            <a:r>
              <a:rPr lang="en-US" b="1" dirty="0" smtClean="0">
                <a:solidFill>
                  <a:srgbClr val="FF0066"/>
                </a:solidFill>
                <a:latin typeface="Calibri"/>
                <a:cs typeface="Calibri"/>
                <a:sym typeface="Symbol"/>
              </a:rPr>
              <a:t>⁺/ H⁺ exchange</a:t>
            </a:r>
          </a:p>
          <a:p>
            <a:pPr marL="0" indent="0" algn="l" rtl="0">
              <a:buNone/>
            </a:pPr>
            <a:r>
              <a:rPr lang="en-US" b="1" dirty="0" smtClean="0">
                <a:solidFill>
                  <a:srgbClr val="FF0066"/>
                </a:solidFill>
                <a:latin typeface="Calibri"/>
                <a:cs typeface="Calibri"/>
                <a:sym typeface="Symbol"/>
              </a:rPr>
              <a:t>      * Na⁺ reabsorption will be in the form of </a:t>
            </a:r>
            <a:r>
              <a:rPr lang="en-US" b="1" dirty="0">
                <a:solidFill>
                  <a:srgbClr val="FF0066"/>
                </a:solidFill>
                <a:latin typeface="Calibri"/>
                <a:cs typeface="Calibri"/>
                <a:sym typeface="Symbol"/>
              </a:rPr>
              <a:t>NaHCO3 not </a:t>
            </a:r>
            <a:r>
              <a:rPr lang="en-US" b="1" dirty="0" err="1">
                <a:solidFill>
                  <a:srgbClr val="FF0066"/>
                </a:solidFill>
                <a:latin typeface="Calibri"/>
                <a:cs typeface="Calibri"/>
                <a:sym typeface="Symbol"/>
              </a:rPr>
              <a:t>NaCl</a:t>
            </a:r>
            <a:r>
              <a:rPr lang="en-US" b="1" dirty="0">
                <a:solidFill>
                  <a:srgbClr val="FF0066"/>
                </a:solidFill>
                <a:latin typeface="Calibri"/>
                <a:cs typeface="Calibri"/>
                <a:sym typeface="Symbol"/>
              </a:rPr>
              <a:t> </a:t>
            </a:r>
            <a:r>
              <a:rPr lang="en-US" b="1" dirty="0" smtClean="0">
                <a:solidFill>
                  <a:srgbClr val="FF0066"/>
                </a:solidFill>
                <a:latin typeface="Calibri"/>
                <a:cs typeface="Calibri"/>
                <a:sym typeface="Symbol"/>
              </a:rPr>
              <a:t>  </a:t>
            </a:r>
          </a:p>
          <a:p>
            <a:pPr marL="0" indent="0" algn="l" rtl="0">
              <a:buNone/>
            </a:pPr>
            <a:r>
              <a:rPr lang="en-US" b="1" dirty="0" smtClean="0">
                <a:solidFill>
                  <a:srgbClr val="FF0066"/>
                </a:solidFill>
                <a:latin typeface="Calibri"/>
                <a:cs typeface="Calibri"/>
                <a:sym typeface="Symbol"/>
              </a:rPr>
              <a:t>   # </a:t>
            </a:r>
            <a:r>
              <a:rPr lang="en-US" b="1" dirty="0" err="1" smtClean="0">
                <a:solidFill>
                  <a:srgbClr val="FF0066"/>
                </a:solidFill>
                <a:latin typeface="Calibri"/>
                <a:cs typeface="Calibri"/>
                <a:sym typeface="Symbol"/>
              </a:rPr>
              <a:t>Cl</a:t>
            </a:r>
            <a:r>
              <a:rPr lang="en-US" b="1" dirty="0" smtClean="0">
                <a:solidFill>
                  <a:srgbClr val="FF0066"/>
                </a:solidFill>
                <a:latin typeface="Calibri"/>
                <a:cs typeface="Calibri"/>
                <a:sym typeface="Symbol"/>
              </a:rPr>
              <a:t>‾ loss in urine in the form of NH4Cl </a:t>
            </a:r>
            <a:r>
              <a:rPr lang="en-US" b="1" dirty="0" err="1" smtClean="0">
                <a:solidFill>
                  <a:srgbClr val="FF0066"/>
                </a:solidFill>
                <a:latin typeface="Calibri"/>
                <a:cs typeface="Calibri"/>
                <a:sym typeface="Symbol"/>
              </a:rPr>
              <a:t>hypochloremia</a:t>
            </a:r>
            <a:r>
              <a:rPr lang="en-US" b="1" dirty="0" smtClean="0">
                <a:solidFill>
                  <a:srgbClr val="FF0066"/>
                </a:solidFill>
                <a:latin typeface="Calibri"/>
                <a:cs typeface="Calibri"/>
                <a:sym typeface="Symbol"/>
              </a:rPr>
              <a:t> and acidic urine</a:t>
            </a:r>
          </a:p>
          <a:p>
            <a:pPr marL="0" indent="0" algn="l" rtl="0">
              <a:buNone/>
            </a:pPr>
            <a:r>
              <a:rPr lang="en-US" b="1" dirty="0">
                <a:solidFill>
                  <a:srgbClr val="FF0066"/>
                </a:solidFill>
                <a:latin typeface="Calibri"/>
                <a:cs typeface="Calibri"/>
                <a:sym typeface="Symbol"/>
              </a:rPr>
              <a:t> </a:t>
            </a:r>
            <a:endParaRPr lang="en-US" b="1" dirty="0" smtClean="0">
              <a:solidFill>
                <a:srgbClr val="FF0066"/>
              </a:solidFill>
              <a:latin typeface="Calibri"/>
              <a:cs typeface="Calibri"/>
              <a:sym typeface="Symbol"/>
            </a:endParaRPr>
          </a:p>
          <a:p>
            <a:pPr marL="0" indent="0" algn="l" rtl="0">
              <a:buNone/>
            </a:pPr>
            <a:r>
              <a:rPr lang="en-US" b="1" dirty="0">
                <a:solidFill>
                  <a:srgbClr val="FF0066"/>
                </a:solidFill>
                <a:latin typeface="Calibri"/>
                <a:cs typeface="Calibri"/>
                <a:sym typeface="Symbol"/>
              </a:rPr>
              <a:t> </a:t>
            </a:r>
            <a:r>
              <a:rPr lang="en-US" b="1" dirty="0" smtClean="0">
                <a:solidFill>
                  <a:srgbClr val="FF0066"/>
                </a:solidFill>
                <a:latin typeface="Calibri"/>
                <a:cs typeface="Calibri"/>
                <a:sym typeface="Symbol"/>
              </a:rPr>
              <a:t>     ↑ NaHCO3 in blood alkalosis(alkaline blood)</a:t>
            </a:r>
          </a:p>
          <a:p>
            <a:pPr marL="0" indent="0" algn="l" rtl="0">
              <a:buNone/>
            </a:pPr>
            <a:r>
              <a:rPr lang="en-US" b="1" dirty="0" smtClean="0">
                <a:solidFill>
                  <a:srgbClr val="FF0066"/>
                </a:solidFill>
                <a:latin typeface="Calibri"/>
                <a:cs typeface="Calibri"/>
                <a:sym typeface="Symbol"/>
              </a:rPr>
              <a:t>The  alkaline urine&amp; acidic blood is called paradoxical alkalosis</a:t>
            </a:r>
          </a:p>
          <a:p>
            <a:pPr algn="l" rtl="0">
              <a:buFont typeface="Wingdings" panose="05000000000000000000" pitchFamily="2" charset="2"/>
              <a:buChar char="q"/>
            </a:pPr>
            <a:r>
              <a:rPr lang="en-US" b="1" dirty="0" smtClean="0">
                <a:solidFill>
                  <a:srgbClr val="FF0066"/>
                </a:solidFill>
                <a:latin typeface="Calibri"/>
                <a:cs typeface="Calibri"/>
                <a:sym typeface="Symbol"/>
              </a:rPr>
              <a:t>Cushing syndrome: Na&amp; water retention  &amp; K excretion hypokalemia</a:t>
            </a:r>
          </a:p>
          <a:p>
            <a:pPr marL="0" indent="0" algn="l" rtl="0">
              <a:buNone/>
            </a:pPr>
            <a:endParaRPr lang="en-US" b="1" dirty="0" smtClean="0">
              <a:solidFill>
                <a:srgbClr val="FF0066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68680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281" y="4725144"/>
            <a:ext cx="7993063" cy="167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مربع نص 2"/>
          <p:cNvSpPr txBox="1"/>
          <p:nvPr/>
        </p:nvSpPr>
        <p:spPr>
          <a:xfrm>
            <a:off x="683568" y="731941"/>
            <a:ext cx="7416824" cy="35394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endParaRPr lang="ar-EG" sz="4800" b="1" dirty="0" smtClean="0">
              <a:solidFill>
                <a:prstClr val="black"/>
              </a:solidFill>
            </a:endParaRPr>
          </a:p>
          <a:p>
            <a:pPr algn="ctr"/>
            <a:r>
              <a:rPr lang="en-US" sz="4800" b="1" dirty="0" smtClean="0">
                <a:solidFill>
                  <a:prstClr val="black"/>
                </a:solidFill>
              </a:rPr>
              <a:t>ACIDOSIS &amp; ALKALOSIS</a:t>
            </a:r>
          </a:p>
          <a:p>
            <a:pPr algn="ctr"/>
            <a:endParaRPr lang="en-US" sz="3200" b="1" dirty="0" smtClean="0">
              <a:solidFill>
                <a:prstClr val="black"/>
              </a:solidFill>
            </a:endParaRPr>
          </a:p>
          <a:p>
            <a:pPr algn="ctr"/>
            <a:r>
              <a:rPr lang="en-US" sz="3200" b="1" dirty="0" smtClean="0">
                <a:solidFill>
                  <a:prstClr val="black"/>
                </a:solidFill>
              </a:rPr>
              <a:t>BY Dr. Naglaa Ibrahim </a:t>
            </a:r>
            <a:r>
              <a:rPr lang="en-US" sz="3200" b="1" dirty="0" err="1" smtClean="0">
                <a:solidFill>
                  <a:prstClr val="black"/>
                </a:solidFill>
              </a:rPr>
              <a:t>Azab</a:t>
            </a:r>
            <a:endParaRPr lang="en-US" sz="3200" b="1" dirty="0" smtClean="0">
              <a:solidFill>
                <a:prstClr val="black"/>
              </a:solidFill>
            </a:endParaRPr>
          </a:p>
          <a:p>
            <a:pPr algn="ctr"/>
            <a:r>
              <a:rPr lang="en-US" sz="3200" b="1" dirty="0" smtClean="0">
                <a:solidFill>
                  <a:prstClr val="black"/>
                </a:solidFill>
              </a:rPr>
              <a:t>Assistant professor of medical biochemistry</a:t>
            </a:r>
            <a:endParaRPr lang="ar-EG" sz="32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5109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وسيلة شرح مع سهم إلى الأسفل 5"/>
          <p:cNvSpPr/>
          <p:nvPr/>
        </p:nvSpPr>
        <p:spPr>
          <a:xfrm>
            <a:off x="2984376" y="260647"/>
            <a:ext cx="3744416" cy="1512168"/>
          </a:xfrm>
          <a:prstGeom prst="downArrowCallout">
            <a:avLst/>
          </a:prstGeom>
          <a:solidFill>
            <a:srgbClr val="FFFF00"/>
          </a:solidFill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</a:rPr>
              <a:t>Acidosis</a:t>
            </a:r>
            <a:endParaRPr lang="ar-EG" sz="4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مستطيل 7"/>
          <p:cNvSpPr/>
          <p:nvPr/>
        </p:nvSpPr>
        <p:spPr>
          <a:xfrm flipV="1">
            <a:off x="1330956" y="4170486"/>
            <a:ext cx="6768752" cy="170305"/>
          </a:xfrm>
          <a:prstGeom prst="rect">
            <a:avLst/>
          </a:prstGeom>
          <a:solidFill>
            <a:srgbClr val="FFFF00"/>
          </a:solidFill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0" name="سهم للأسفل 9"/>
          <p:cNvSpPr/>
          <p:nvPr/>
        </p:nvSpPr>
        <p:spPr>
          <a:xfrm>
            <a:off x="1187624" y="4159703"/>
            <a:ext cx="576064" cy="576064"/>
          </a:xfrm>
          <a:prstGeom prst="downArrow">
            <a:avLst/>
          </a:prstGeom>
          <a:solidFill>
            <a:srgbClr val="FFFF00"/>
          </a:solidFill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1" name="سهم للأسفل 10"/>
          <p:cNvSpPr/>
          <p:nvPr/>
        </p:nvSpPr>
        <p:spPr>
          <a:xfrm>
            <a:off x="7811676" y="4170486"/>
            <a:ext cx="576064" cy="576064"/>
          </a:xfrm>
          <a:prstGeom prst="downArrow">
            <a:avLst/>
          </a:prstGeom>
          <a:solidFill>
            <a:srgbClr val="FFFF00"/>
          </a:solidFill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" name="مستطيل 11"/>
          <p:cNvSpPr/>
          <p:nvPr/>
        </p:nvSpPr>
        <p:spPr>
          <a:xfrm>
            <a:off x="179512" y="4702908"/>
            <a:ext cx="3672408" cy="1265413"/>
          </a:xfrm>
          <a:prstGeom prst="rect">
            <a:avLst/>
          </a:prstGeom>
          <a:solidFill>
            <a:srgbClr val="CCFF66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</a:rPr>
              <a:t>Respiratory acidosis</a:t>
            </a:r>
            <a:endParaRPr lang="ar-EG" sz="3200" b="1" dirty="0">
              <a:solidFill>
                <a:srgbClr val="002060"/>
              </a:solidFill>
            </a:endParaRPr>
          </a:p>
        </p:txBody>
      </p:sp>
      <p:sp>
        <p:nvSpPr>
          <p:cNvPr id="13" name="مستطيل 12"/>
          <p:cNvSpPr/>
          <p:nvPr/>
        </p:nvSpPr>
        <p:spPr>
          <a:xfrm>
            <a:off x="5226081" y="4735767"/>
            <a:ext cx="3719873" cy="1232554"/>
          </a:xfrm>
          <a:prstGeom prst="rect">
            <a:avLst/>
          </a:prstGeom>
          <a:solidFill>
            <a:srgbClr val="FFCCFF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Metabolic acidosis</a:t>
            </a:r>
            <a:endParaRPr lang="ar-EG" sz="3200" b="1" dirty="0">
              <a:solidFill>
                <a:srgbClr val="FF0000"/>
              </a:solidFill>
            </a:endParaRPr>
          </a:p>
        </p:txBody>
      </p:sp>
      <p:sp>
        <p:nvSpPr>
          <p:cNvPr id="20" name="مستطيل مستدير الزوايا 19"/>
          <p:cNvSpPr/>
          <p:nvPr/>
        </p:nvSpPr>
        <p:spPr>
          <a:xfrm>
            <a:off x="3275856" y="1583079"/>
            <a:ext cx="4032448" cy="720081"/>
          </a:xfrm>
          <a:prstGeom prst="roundRect">
            <a:avLst/>
          </a:prstGeom>
          <a:solidFill>
            <a:srgbClr val="FFFF99"/>
          </a:solidFill>
          <a:ln w="635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b="1" dirty="0" smtClean="0">
                <a:solidFill>
                  <a:srgbClr val="FF0066"/>
                </a:solidFill>
              </a:rPr>
              <a:t>Blood PH tend to </a:t>
            </a:r>
            <a:r>
              <a:rPr lang="en-US" sz="4400" b="1" dirty="0" smtClean="0">
                <a:solidFill>
                  <a:srgbClr val="FF0066"/>
                </a:solidFill>
              </a:rPr>
              <a:t>↓</a:t>
            </a:r>
            <a:endParaRPr lang="ar-EG" sz="4400" b="1" dirty="0">
              <a:solidFill>
                <a:srgbClr val="FF0066"/>
              </a:solidFill>
            </a:endParaRPr>
          </a:p>
        </p:txBody>
      </p:sp>
      <p:sp>
        <p:nvSpPr>
          <p:cNvPr id="21" name="مستطيل مستدير الزوايا 20"/>
          <p:cNvSpPr/>
          <p:nvPr/>
        </p:nvSpPr>
        <p:spPr>
          <a:xfrm>
            <a:off x="683568" y="2443746"/>
            <a:ext cx="8184369" cy="1186576"/>
          </a:xfrm>
          <a:prstGeom prst="roundRect">
            <a:avLst/>
          </a:prstGeom>
          <a:solidFill>
            <a:srgbClr val="FFFF99"/>
          </a:solidFill>
          <a:ln w="635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 dirty="0" smtClean="0">
                <a:solidFill>
                  <a:srgbClr val="002060"/>
                </a:solidFill>
              </a:rPr>
              <a:t>Results from </a:t>
            </a:r>
            <a:r>
              <a:rPr lang="en-US" sz="2400" b="1" dirty="0" smtClean="0">
                <a:solidFill>
                  <a:srgbClr val="FF0066"/>
                </a:solidFill>
              </a:rPr>
              <a:t>formation of </a:t>
            </a:r>
            <a:r>
              <a:rPr lang="en-US" sz="3600" b="1" dirty="0" smtClean="0">
                <a:solidFill>
                  <a:srgbClr val="7030A0"/>
                </a:solidFill>
              </a:rPr>
              <a:t>excessive acids </a:t>
            </a:r>
          </a:p>
          <a:p>
            <a:pPr algn="ctr"/>
            <a:r>
              <a:rPr lang="en-US" sz="2400" b="1" dirty="0" smtClean="0">
                <a:solidFill>
                  <a:srgbClr val="00B0F0"/>
                </a:solidFill>
              </a:rPr>
              <a:t>More than the capacity of the </a:t>
            </a:r>
            <a:r>
              <a:rPr lang="en-US" sz="2400" b="1" dirty="0" smtClean="0">
                <a:solidFill>
                  <a:srgbClr val="FF0066"/>
                </a:solidFill>
              </a:rPr>
              <a:t>body to eliminate them</a:t>
            </a:r>
            <a:endParaRPr lang="ar-EG" sz="2400" b="1" dirty="0">
              <a:solidFill>
                <a:srgbClr val="FF0066"/>
              </a:solidFill>
            </a:endParaRPr>
          </a:p>
        </p:txBody>
      </p:sp>
      <p:sp>
        <p:nvSpPr>
          <p:cNvPr id="22" name="سهم للأسفل 21"/>
          <p:cNvSpPr/>
          <p:nvPr/>
        </p:nvSpPr>
        <p:spPr>
          <a:xfrm>
            <a:off x="4483917" y="3630322"/>
            <a:ext cx="462829" cy="576064"/>
          </a:xfrm>
          <a:prstGeom prst="downArrow">
            <a:avLst/>
          </a:prstGeom>
          <a:solidFill>
            <a:srgbClr val="FFFF00"/>
          </a:solidFill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833250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1043608" y="260649"/>
            <a:ext cx="6912768" cy="720080"/>
          </a:xfrm>
          <a:prstGeom prst="rect">
            <a:avLst/>
          </a:prstGeom>
          <a:solidFill>
            <a:srgbClr val="CCFF66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</a:rPr>
              <a:t>Respiratory acidosis</a:t>
            </a:r>
            <a:endParaRPr lang="ar-EG" sz="3200" b="1" dirty="0">
              <a:solidFill>
                <a:srgbClr val="002060"/>
              </a:solidFill>
            </a:endParaRPr>
          </a:p>
        </p:txBody>
      </p:sp>
      <p:sp>
        <p:nvSpPr>
          <p:cNvPr id="6" name="عنصر نائب للمحتوى 5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41304"/>
          </a:xfrm>
          <a:solidFill>
            <a:srgbClr val="99FF66"/>
          </a:solidFill>
        </p:spPr>
        <p:txBody>
          <a:bodyPr>
            <a:normAutofit/>
          </a:bodyPr>
          <a:lstStyle/>
          <a:p>
            <a:pPr marL="0" indent="0" algn="l" rtl="0">
              <a:buNone/>
            </a:pPr>
            <a:r>
              <a:rPr lang="en-US" dirty="0" smtClean="0">
                <a:solidFill>
                  <a:srgbClr val="0070C0"/>
                </a:solidFill>
                <a:latin typeface="Calibri"/>
              </a:rPr>
              <a:t> </a:t>
            </a:r>
            <a:r>
              <a:rPr lang="ar-EG" sz="3600" dirty="0" smtClean="0">
                <a:solidFill>
                  <a:schemeClr val="accent5">
                    <a:lumMod val="50000"/>
                  </a:schemeClr>
                </a:solidFill>
                <a:latin typeface="Calibri"/>
              </a:rPr>
              <a:t>↑</a:t>
            </a:r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  <a:latin typeface="Calibri"/>
              </a:rPr>
              <a:t>CO2 (CO2 RETENTION) </a:t>
            </a:r>
            <a:r>
              <a:rPr lang="en-US" b="1" dirty="0" smtClean="0">
                <a:solidFill>
                  <a:srgbClr val="0070C0"/>
                </a:solidFill>
                <a:latin typeface="Calibri"/>
              </a:rPr>
              <a:t>due to </a:t>
            </a:r>
          </a:p>
          <a:p>
            <a:pPr algn="l" rtl="0">
              <a:buFont typeface="Wingdings" panose="05000000000000000000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  <a:latin typeface="Calibri"/>
              </a:rPr>
              <a:t>      Bronchial asthma</a:t>
            </a:r>
          </a:p>
          <a:p>
            <a:pPr algn="l" rtl="0">
              <a:buFont typeface="Wingdings" panose="05000000000000000000" pitchFamily="2" charset="2"/>
              <a:buChar char="q"/>
            </a:pPr>
            <a:r>
              <a:rPr lang="en-US" b="1" dirty="0">
                <a:solidFill>
                  <a:srgbClr val="0070C0"/>
                </a:solidFill>
                <a:latin typeface="Calibri"/>
              </a:rPr>
              <a:t> </a:t>
            </a:r>
            <a:r>
              <a:rPr lang="en-US" b="1" dirty="0" smtClean="0">
                <a:solidFill>
                  <a:srgbClr val="0070C0"/>
                </a:solidFill>
                <a:latin typeface="Calibri"/>
              </a:rPr>
              <a:t>     Chronic </a:t>
            </a:r>
            <a:r>
              <a:rPr lang="en-US" b="1" dirty="0" smtClean="0">
                <a:solidFill>
                  <a:srgbClr val="0070C0"/>
                </a:solidFill>
                <a:latin typeface="Calibri"/>
              </a:rPr>
              <a:t>bronchitis</a:t>
            </a:r>
            <a:endParaRPr lang="en-US" b="1" dirty="0" smtClean="0">
              <a:solidFill>
                <a:srgbClr val="0070C0"/>
              </a:solidFill>
              <a:latin typeface="Calibri"/>
            </a:endParaRPr>
          </a:p>
          <a:p>
            <a:pPr algn="l" rtl="0">
              <a:buFont typeface="Wingdings" panose="05000000000000000000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  <a:latin typeface="Calibri"/>
              </a:rPr>
              <a:t>      Emphysema</a:t>
            </a:r>
          </a:p>
          <a:p>
            <a:pPr algn="l" rtl="0">
              <a:buFont typeface="Wingdings" panose="05000000000000000000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  <a:latin typeface="Calibri"/>
              </a:rPr>
              <a:t>      Pneumonia</a:t>
            </a:r>
          </a:p>
          <a:p>
            <a:pPr algn="l" rtl="0">
              <a:buFont typeface="Wingdings" panose="05000000000000000000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  <a:latin typeface="Calibri"/>
              </a:rPr>
              <a:t>      Respiratory </a:t>
            </a:r>
            <a:r>
              <a:rPr lang="en-US" b="1" dirty="0" err="1" smtClean="0">
                <a:solidFill>
                  <a:srgbClr val="0070C0"/>
                </a:solidFill>
                <a:latin typeface="Calibri"/>
              </a:rPr>
              <a:t>centre</a:t>
            </a:r>
            <a:r>
              <a:rPr lang="en-US" b="1" dirty="0" smtClean="0">
                <a:solidFill>
                  <a:srgbClr val="0070C0"/>
                </a:solidFill>
                <a:latin typeface="Calibri"/>
              </a:rPr>
              <a:t> inhibition</a:t>
            </a:r>
          </a:p>
          <a:p>
            <a:pPr algn="l" rtl="0">
              <a:buFont typeface="Wingdings" panose="05000000000000000000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  <a:latin typeface="Calibri"/>
              </a:rPr>
              <a:t>      </a:t>
            </a:r>
            <a:r>
              <a:rPr lang="en-US" b="1" dirty="0" err="1" smtClean="0">
                <a:solidFill>
                  <a:srgbClr val="0070C0"/>
                </a:solidFill>
                <a:latin typeface="Calibri"/>
              </a:rPr>
              <a:t>Asphexia</a:t>
            </a:r>
            <a:endParaRPr lang="en-US" b="1" dirty="0" smtClean="0">
              <a:solidFill>
                <a:srgbClr val="0070C0"/>
              </a:solidFill>
              <a:latin typeface="Calibri"/>
            </a:endParaRPr>
          </a:p>
          <a:p>
            <a:pPr marL="0" indent="0" algn="l" rtl="0">
              <a:buNone/>
            </a:pPr>
            <a:r>
              <a:rPr lang="en-US" dirty="0">
                <a:solidFill>
                  <a:srgbClr val="0070C0"/>
                </a:solidFill>
                <a:latin typeface="Calibri"/>
              </a:rPr>
              <a:t> </a:t>
            </a:r>
            <a:r>
              <a:rPr lang="ar-EG" sz="2800" dirty="0">
                <a:solidFill>
                  <a:schemeClr val="accent5">
                    <a:lumMod val="50000"/>
                  </a:schemeClr>
                </a:solidFill>
                <a:latin typeface="Calibri"/>
              </a:rPr>
              <a:t>↑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Calibri"/>
              </a:rPr>
              <a:t>CO2 </a:t>
            </a:r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latin typeface="Calibri"/>
                <a:sym typeface="Symbol"/>
              </a:rPr>
              <a:t></a:t>
            </a:r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latin typeface="Calibri"/>
              </a:rPr>
              <a:t> </a:t>
            </a:r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latin typeface="Calibri"/>
                <a:sym typeface="Symbol"/>
              </a:rPr>
              <a:t>      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Calibri"/>
                <a:cs typeface="Calibri"/>
                <a:sym typeface="Symbol"/>
              </a:rPr>
              <a:t>↑ blood H2CO3</a:t>
            </a:r>
          </a:p>
          <a:p>
            <a:pPr marL="0" indent="0" algn="l" rtl="0">
              <a:buNone/>
            </a:pPr>
            <a:endParaRPr lang="en-US" b="1" dirty="0" smtClean="0">
              <a:solidFill>
                <a:srgbClr val="0070C0"/>
              </a:solidFill>
              <a:latin typeface="Calibri"/>
            </a:endParaRPr>
          </a:p>
          <a:p>
            <a:pPr marL="0" indent="0" algn="l" rtl="0">
              <a:buNone/>
            </a:pPr>
            <a:endParaRPr lang="ar-EG" b="1" dirty="0">
              <a:solidFill>
                <a:srgbClr val="0070C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5628" y="770823"/>
            <a:ext cx="2857500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573016"/>
            <a:ext cx="3491880" cy="3096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6432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1043608" y="260649"/>
            <a:ext cx="6912768" cy="720080"/>
          </a:xfrm>
          <a:prstGeom prst="rect">
            <a:avLst/>
          </a:prstGeom>
          <a:solidFill>
            <a:srgbClr val="CCFF66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</a:rPr>
              <a:t>Respiratory acidosis</a:t>
            </a:r>
            <a:endParaRPr lang="ar-EG" sz="3200" b="1" dirty="0">
              <a:solidFill>
                <a:srgbClr val="002060"/>
              </a:solidFill>
            </a:endParaRPr>
          </a:p>
        </p:txBody>
      </p:sp>
      <p:sp>
        <p:nvSpPr>
          <p:cNvPr id="6" name="عنصر نائب للمحتوى 5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073352"/>
          </a:xfrm>
          <a:solidFill>
            <a:srgbClr val="99FF66"/>
          </a:solidFill>
        </p:spPr>
        <p:txBody>
          <a:bodyPr>
            <a:normAutofit fontScale="92500" lnSpcReduction="20000"/>
          </a:bodyPr>
          <a:lstStyle/>
          <a:p>
            <a:pPr marL="0" indent="0" algn="l" rtl="0">
              <a:buNone/>
            </a:pPr>
            <a:r>
              <a:rPr lang="en-US" dirty="0" smtClean="0">
                <a:solidFill>
                  <a:srgbClr val="0070C0"/>
                </a:solidFill>
                <a:latin typeface="Calibri"/>
              </a:rPr>
              <a:t> </a:t>
            </a:r>
            <a:r>
              <a:rPr lang="ar-EG" sz="3600" dirty="0" smtClean="0">
                <a:solidFill>
                  <a:schemeClr val="accent5">
                    <a:lumMod val="50000"/>
                  </a:schemeClr>
                </a:solidFill>
                <a:latin typeface="Calibri"/>
              </a:rPr>
              <a:t>↑</a:t>
            </a:r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  <a:latin typeface="Calibri"/>
              </a:rPr>
              <a:t>CO2  </a:t>
            </a:r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  <a:latin typeface="Calibri"/>
                <a:sym typeface="Symbol"/>
              </a:rPr>
              <a:t>      </a:t>
            </a:r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  <a:latin typeface="Calibri"/>
                <a:cs typeface="Calibri"/>
                <a:sym typeface="Symbol"/>
              </a:rPr>
              <a:t>↑ blood H2CO3</a:t>
            </a:r>
            <a:endParaRPr lang="en-US" sz="3600" b="1" dirty="0" smtClean="0">
              <a:solidFill>
                <a:schemeClr val="accent5">
                  <a:lumMod val="50000"/>
                </a:schemeClr>
              </a:solidFill>
              <a:latin typeface="Calibri"/>
              <a:cs typeface="Calibri"/>
              <a:sym typeface="Symbol"/>
            </a:endParaRPr>
          </a:p>
          <a:p>
            <a:pPr marL="0" indent="0" algn="l" rtl="0">
              <a:buNone/>
            </a:pP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Calibri"/>
                <a:cs typeface="Calibri"/>
                <a:sym typeface="Symbol"/>
              </a:rPr>
              <a:t> </a:t>
            </a:r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  <a:latin typeface="Calibri"/>
                <a:cs typeface="Calibri"/>
                <a:sym typeface="Symbol"/>
              </a:rPr>
              <a:t>                    HCO3¯ not changed</a:t>
            </a:r>
          </a:p>
          <a:p>
            <a:pPr marL="0" indent="0" algn="l" rtl="0">
              <a:buNone/>
            </a:pP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Calibri"/>
                <a:cs typeface="Calibri"/>
                <a:sym typeface="Symbol"/>
              </a:rPr>
              <a:t> </a:t>
            </a:r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  <a:latin typeface="Calibri"/>
                <a:cs typeface="Calibri"/>
                <a:sym typeface="Symbol"/>
              </a:rPr>
              <a:t>    ↓ HCO3¯/H2CO3   (N=20:1</a:t>
            </a:r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  <a:latin typeface="Calibri"/>
                <a:cs typeface="Calibri"/>
                <a:sym typeface="Symbol"/>
              </a:rPr>
              <a:t>)</a:t>
            </a:r>
          </a:p>
          <a:p>
            <a:pPr marL="0" indent="0" algn="l" rtl="0">
              <a:buNone/>
            </a:pPr>
            <a:r>
              <a:rPr lang="en-US" sz="3600" b="1" dirty="0" smtClean="0">
                <a:solidFill>
                  <a:srgbClr val="002060"/>
                </a:solidFill>
                <a:latin typeface="Calibri"/>
                <a:cs typeface="Calibri"/>
                <a:sym typeface="Symbol"/>
              </a:rPr>
              <a:t>      </a:t>
            </a:r>
            <a:r>
              <a:rPr lang="en-US" sz="3600" b="1" dirty="0">
                <a:solidFill>
                  <a:srgbClr val="002060"/>
                </a:solidFill>
                <a:latin typeface="Calibri"/>
                <a:cs typeface="Calibri"/>
                <a:sym typeface="Symbol"/>
              </a:rPr>
              <a:t>↓blood PH</a:t>
            </a:r>
          </a:p>
          <a:p>
            <a:pPr marL="0" indent="0" algn="l" rtl="0">
              <a:buNone/>
            </a:pPr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  <a:latin typeface="Calibri"/>
                <a:cs typeface="Calibri"/>
                <a:sym typeface="Symbol"/>
              </a:rPr>
              <a:t>   </a:t>
            </a:r>
            <a:r>
              <a:rPr lang="en-US" b="1" dirty="0" smtClean="0">
                <a:solidFill>
                  <a:srgbClr val="0070C0"/>
                </a:solidFill>
                <a:sym typeface="Symbol"/>
              </a:rPr>
              <a:t>(Uncompensated respiratory acidosis [</a:t>
            </a:r>
            <a:r>
              <a:rPr lang="en-US" b="1" dirty="0" err="1" smtClean="0">
                <a:solidFill>
                  <a:srgbClr val="0070C0"/>
                </a:solidFill>
                <a:sym typeface="Symbol"/>
              </a:rPr>
              <a:t>acidemia</a:t>
            </a:r>
            <a:r>
              <a:rPr lang="en-US" b="1" dirty="0" smtClean="0">
                <a:solidFill>
                  <a:srgbClr val="0070C0"/>
                </a:solidFill>
                <a:sym typeface="Symbol"/>
              </a:rPr>
              <a:t>])</a:t>
            </a:r>
          </a:p>
          <a:p>
            <a:pPr marL="0" indent="0" algn="l" rtl="0">
              <a:buNone/>
            </a:pPr>
            <a:r>
              <a:rPr lang="en-US" sz="3600" b="1" u="sng" dirty="0" smtClean="0">
                <a:solidFill>
                  <a:schemeClr val="accent5">
                    <a:lumMod val="75000"/>
                  </a:schemeClr>
                </a:solidFill>
                <a:latin typeface="Calibri"/>
                <a:cs typeface="Calibri"/>
                <a:sym typeface="Symbol"/>
              </a:rPr>
              <a:t>How to compensate? </a:t>
            </a:r>
          </a:p>
          <a:p>
            <a:pPr marL="0" indent="0" algn="l" rtl="0">
              <a:buNone/>
            </a:pPr>
            <a:r>
              <a:rPr lang="en-US" sz="4000" b="1" dirty="0" smtClean="0">
                <a:solidFill>
                  <a:srgbClr val="663300"/>
                </a:solidFill>
                <a:latin typeface="Calibri"/>
                <a:cs typeface="Calibri"/>
                <a:sym typeface="Symbol"/>
              </a:rPr>
              <a:t>Kidney</a:t>
            </a:r>
            <a:r>
              <a:rPr lang="en-US" sz="3200" b="1" dirty="0" smtClean="0">
                <a:solidFill>
                  <a:srgbClr val="0000FF"/>
                </a:solidFill>
                <a:latin typeface="Calibri"/>
                <a:cs typeface="Calibri"/>
                <a:sym typeface="Symbol"/>
              </a:rPr>
              <a:t> reabsorbs more 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Calibri"/>
                <a:cs typeface="Calibri"/>
                <a:sym typeface="Symbol"/>
              </a:rPr>
              <a:t>HCO3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Calibri"/>
                <a:cs typeface="Calibri"/>
                <a:sym typeface="Symbol"/>
              </a:rPr>
              <a:t>¯ </a:t>
            </a:r>
          </a:p>
          <a:p>
            <a:pPr marL="0" indent="0" algn="l" rtl="0">
              <a:buNone/>
            </a:pPr>
            <a:r>
              <a:rPr lang="en-US" sz="3200" b="1" dirty="0" smtClean="0">
                <a:solidFill>
                  <a:srgbClr val="009900"/>
                </a:solidFill>
                <a:latin typeface="Calibri"/>
                <a:cs typeface="Calibri"/>
                <a:sym typeface="Symbol"/>
              </a:rPr>
              <a:t>Till</a:t>
            </a:r>
            <a:r>
              <a:rPr lang="en-US" sz="3200" b="1" dirty="0" smtClean="0">
                <a:solidFill>
                  <a:srgbClr val="7030A0"/>
                </a:solidFill>
                <a:latin typeface="Calibri"/>
                <a:cs typeface="Calibri"/>
                <a:sym typeface="Symbol"/>
              </a:rPr>
              <a:t>   </a:t>
            </a:r>
            <a:r>
              <a:rPr lang="en-US" sz="3200" b="1" dirty="0" smtClean="0">
                <a:solidFill>
                  <a:srgbClr val="0000FF"/>
                </a:solidFill>
                <a:latin typeface="Calibri"/>
                <a:cs typeface="Calibri"/>
                <a:sym typeface="Symbol"/>
              </a:rPr>
              <a:t>normal</a:t>
            </a:r>
            <a:r>
              <a:rPr lang="en-US" sz="3200" b="1" dirty="0" smtClean="0">
                <a:solidFill>
                  <a:srgbClr val="7030A0"/>
                </a:solidFill>
                <a:latin typeface="Calibri"/>
                <a:cs typeface="Calibri"/>
                <a:sym typeface="Symbol"/>
              </a:rPr>
              <a:t> 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Calibri"/>
                <a:cs typeface="Calibri"/>
                <a:sym typeface="Symbol"/>
              </a:rPr>
              <a:t>HCO3¯/H2CO3   </a:t>
            </a:r>
            <a:r>
              <a:rPr lang="en-US" sz="3200" b="1" dirty="0" smtClean="0">
                <a:solidFill>
                  <a:srgbClr val="0000FF"/>
                </a:solidFill>
                <a:latin typeface="Calibri"/>
                <a:cs typeface="Calibri"/>
                <a:sym typeface="Symbol"/>
              </a:rPr>
              <a:t>(20:1)</a:t>
            </a:r>
          </a:p>
          <a:p>
            <a:pPr marL="0" indent="0" algn="l" rtl="0">
              <a:buNone/>
            </a:pPr>
            <a:r>
              <a:rPr lang="en-US" sz="3200" b="1" dirty="0" smtClean="0">
                <a:solidFill>
                  <a:srgbClr val="0000FF"/>
                </a:solidFill>
                <a:latin typeface="Calibri"/>
                <a:cs typeface="Calibri"/>
                <a:sym typeface="Symbol"/>
              </a:rPr>
              <a:t>  PH reach 7.4</a:t>
            </a:r>
            <a:endParaRPr lang="en-US" sz="3200" b="1" dirty="0">
              <a:solidFill>
                <a:srgbClr val="0000FF"/>
              </a:solidFill>
              <a:latin typeface="Calibri"/>
              <a:cs typeface="Calibri"/>
              <a:sym typeface="Symbol"/>
            </a:endParaRPr>
          </a:p>
          <a:p>
            <a:pPr marL="0" indent="0" algn="l" rtl="0">
              <a:buNone/>
            </a:pP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Calibri"/>
                <a:cs typeface="Calibri"/>
                <a:sym typeface="Symbol"/>
              </a:rPr>
              <a:t> </a:t>
            </a:r>
            <a:endParaRPr lang="en-US" sz="3200" b="1" dirty="0">
              <a:solidFill>
                <a:srgbClr val="00B0F0"/>
              </a:solidFill>
              <a:latin typeface="Calibri"/>
              <a:cs typeface="Calibri"/>
              <a:sym typeface="Symbol"/>
            </a:endParaRPr>
          </a:p>
        </p:txBody>
      </p:sp>
      <p:cxnSp>
        <p:nvCxnSpPr>
          <p:cNvPr id="3" name="رابط كسهم مستقيم 2"/>
          <p:cNvCxnSpPr/>
          <p:nvPr/>
        </p:nvCxnSpPr>
        <p:spPr>
          <a:xfrm>
            <a:off x="2051720" y="1916832"/>
            <a:ext cx="360040" cy="504056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رابط كسهم مستقيم 8"/>
          <p:cNvCxnSpPr/>
          <p:nvPr/>
        </p:nvCxnSpPr>
        <p:spPr>
          <a:xfrm>
            <a:off x="2024100" y="1916832"/>
            <a:ext cx="531676" cy="0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4515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عنصر نائب للمحتوى 5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616624"/>
          </a:xfrm>
          <a:solidFill>
            <a:srgbClr val="FFCCCC"/>
          </a:solidFill>
        </p:spPr>
        <p:txBody>
          <a:bodyPr>
            <a:normAutofit fontScale="77500" lnSpcReduction="20000"/>
          </a:bodyPr>
          <a:lstStyle/>
          <a:p>
            <a:pPr marL="0" indent="0" algn="l" rtl="0">
              <a:buNone/>
            </a:pPr>
            <a:r>
              <a:rPr lang="en-US" sz="3600" b="1" dirty="0" smtClean="0">
                <a:solidFill>
                  <a:srgbClr val="FF0066"/>
                </a:solidFill>
                <a:latin typeface="Calibri"/>
                <a:cs typeface="Calibri"/>
                <a:sym typeface="Symbol"/>
              </a:rPr>
              <a:t>↑ acids or ↓ bases </a:t>
            </a:r>
            <a:r>
              <a:rPr lang="en-US" sz="3600" b="1" dirty="0" smtClean="0">
                <a:solidFill>
                  <a:srgbClr val="FF0066"/>
                </a:solidFill>
                <a:latin typeface="Calibri"/>
                <a:cs typeface="Calibri"/>
                <a:sym typeface="Symbol"/>
              </a:rPr>
              <a:t>(</a:t>
            </a:r>
            <a:r>
              <a:rPr lang="en-US" sz="3600" b="1" dirty="0" smtClean="0">
                <a:solidFill>
                  <a:srgbClr val="FF0066"/>
                </a:solidFill>
                <a:latin typeface="Calibri"/>
                <a:cs typeface="Calibri"/>
                <a:sym typeface="Symbol"/>
              </a:rPr>
              <a:t>HCO3¯) </a:t>
            </a:r>
            <a:r>
              <a:rPr lang="en-US" sz="3600" b="1" dirty="0" smtClean="0">
                <a:solidFill>
                  <a:srgbClr val="FF0066"/>
                </a:solidFill>
                <a:latin typeface="Calibri"/>
                <a:cs typeface="Calibri"/>
                <a:sym typeface="Symbol"/>
              </a:rPr>
              <a:t>in </a:t>
            </a:r>
            <a:r>
              <a:rPr lang="en-US" sz="3600" b="1" dirty="0" smtClean="0">
                <a:solidFill>
                  <a:srgbClr val="FF0066"/>
                </a:solidFill>
                <a:latin typeface="Calibri"/>
                <a:cs typeface="Calibri"/>
                <a:sym typeface="Symbol"/>
              </a:rPr>
              <a:t>blood</a:t>
            </a:r>
          </a:p>
          <a:p>
            <a:pPr marL="0" indent="0" algn="l" rtl="0">
              <a:buNone/>
            </a:pPr>
            <a:r>
              <a:rPr lang="en-US" sz="3600" b="1" dirty="0">
                <a:solidFill>
                  <a:srgbClr val="FF0066"/>
                </a:solidFill>
                <a:latin typeface="Calibri"/>
                <a:cs typeface="Calibri"/>
                <a:sym typeface="Symbol"/>
              </a:rPr>
              <a:t> </a:t>
            </a:r>
            <a:r>
              <a:rPr lang="en-US" sz="3600" b="1" dirty="0" smtClean="0">
                <a:solidFill>
                  <a:srgbClr val="FF0066"/>
                </a:solidFill>
                <a:latin typeface="Calibri"/>
                <a:cs typeface="Calibri"/>
                <a:sym typeface="Symbol"/>
              </a:rPr>
              <a:t>                      ↓ blood </a:t>
            </a:r>
            <a:r>
              <a:rPr lang="en-US" sz="3600" b="1" dirty="0">
                <a:solidFill>
                  <a:srgbClr val="FF0066"/>
                </a:solidFill>
                <a:latin typeface="Calibri"/>
                <a:cs typeface="Calibri"/>
                <a:sym typeface="Symbol"/>
              </a:rPr>
              <a:t>HCO3¯ </a:t>
            </a:r>
            <a:endParaRPr lang="en-US" sz="3600" b="1" dirty="0" smtClean="0">
              <a:solidFill>
                <a:srgbClr val="FF0066"/>
              </a:solidFill>
              <a:latin typeface="Calibri"/>
              <a:cs typeface="Calibri"/>
              <a:sym typeface="Symbol"/>
            </a:endParaRPr>
          </a:p>
          <a:p>
            <a:pPr marL="0" indent="0" algn="l" rtl="0">
              <a:buNone/>
            </a:pPr>
            <a:r>
              <a:rPr lang="en-US" sz="3600" b="1" dirty="0">
                <a:solidFill>
                  <a:srgbClr val="FF0066"/>
                </a:solidFill>
                <a:latin typeface="Calibri"/>
                <a:cs typeface="Calibri"/>
                <a:sym typeface="Symbol"/>
              </a:rPr>
              <a:t> </a:t>
            </a:r>
            <a:r>
              <a:rPr lang="en-US" sz="3600" b="1" dirty="0" smtClean="0">
                <a:solidFill>
                  <a:srgbClr val="FF0066"/>
                </a:solidFill>
                <a:latin typeface="Calibri"/>
                <a:cs typeface="Calibri"/>
                <a:sym typeface="Symbol"/>
              </a:rPr>
              <a:t>                       blood H2CO3 not changed</a:t>
            </a:r>
          </a:p>
          <a:p>
            <a:pPr marL="0" indent="0" algn="l" rtl="0">
              <a:buNone/>
            </a:pPr>
            <a:r>
              <a:rPr lang="en-US" sz="3600" b="1" dirty="0">
                <a:solidFill>
                  <a:srgbClr val="FF0066"/>
                </a:solidFill>
                <a:latin typeface="Calibri"/>
                <a:cs typeface="Calibri"/>
                <a:sym typeface="Symbol"/>
              </a:rPr>
              <a:t> </a:t>
            </a:r>
            <a:r>
              <a:rPr lang="en-US" sz="3600" b="1" dirty="0" smtClean="0">
                <a:solidFill>
                  <a:srgbClr val="FF0066"/>
                </a:solidFill>
                <a:latin typeface="Calibri"/>
                <a:cs typeface="Calibri"/>
                <a:sym typeface="Symbol"/>
              </a:rPr>
              <a:t>              ↓ HCO3¯/H2CO3   (</a:t>
            </a:r>
            <a:r>
              <a:rPr lang="en-US" sz="3600" b="1" dirty="0">
                <a:solidFill>
                  <a:srgbClr val="FF0066"/>
                </a:solidFill>
                <a:latin typeface="Calibri"/>
                <a:cs typeface="Calibri"/>
                <a:sym typeface="Symbol"/>
              </a:rPr>
              <a:t>N=20:1) </a:t>
            </a:r>
            <a:endParaRPr lang="en-US" sz="3600" b="1" dirty="0" smtClean="0">
              <a:solidFill>
                <a:srgbClr val="FF0066"/>
              </a:solidFill>
              <a:latin typeface="Calibri"/>
              <a:cs typeface="Calibri"/>
              <a:sym typeface="Symbol"/>
            </a:endParaRPr>
          </a:p>
          <a:p>
            <a:pPr marL="0" indent="0" algn="l" rtl="0">
              <a:buNone/>
            </a:pPr>
            <a:r>
              <a:rPr lang="en-US" sz="3600" b="1" dirty="0">
                <a:solidFill>
                  <a:srgbClr val="FF0066"/>
                </a:solidFill>
                <a:latin typeface="Calibri"/>
                <a:cs typeface="Calibri"/>
                <a:sym typeface="Symbol"/>
              </a:rPr>
              <a:t> </a:t>
            </a:r>
            <a:r>
              <a:rPr lang="en-US" sz="3600" b="1" dirty="0" smtClean="0">
                <a:solidFill>
                  <a:srgbClr val="FF0066"/>
                </a:solidFill>
                <a:latin typeface="Calibri"/>
                <a:cs typeface="Calibri"/>
                <a:sym typeface="Symbol"/>
              </a:rPr>
              <a:t>              </a:t>
            </a:r>
            <a:r>
              <a:rPr lang="en-US" sz="3600" b="1" dirty="0">
                <a:solidFill>
                  <a:srgbClr val="FF0066"/>
                </a:solidFill>
                <a:latin typeface="Calibri"/>
                <a:cs typeface="Calibri"/>
                <a:sym typeface="Symbol"/>
              </a:rPr>
              <a:t>↓blood PH</a:t>
            </a:r>
            <a:endParaRPr lang="en-US" sz="3600" b="1" dirty="0" smtClean="0">
              <a:solidFill>
                <a:srgbClr val="FF0066"/>
              </a:solidFill>
              <a:latin typeface="Calibri"/>
              <a:cs typeface="Calibri"/>
              <a:sym typeface="Symbol"/>
            </a:endParaRPr>
          </a:p>
          <a:p>
            <a:pPr marL="0" indent="0" algn="l" rtl="0">
              <a:buNone/>
            </a:pP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Calibri"/>
                <a:cs typeface="Calibri"/>
                <a:sym typeface="Symbol"/>
              </a:rPr>
              <a:t> </a:t>
            </a:r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  <a:latin typeface="Calibri"/>
                <a:cs typeface="Calibri"/>
                <a:sym typeface="Symbol"/>
              </a:rPr>
              <a:t>  </a:t>
            </a:r>
            <a:r>
              <a:rPr lang="en-US" sz="3100" b="1" dirty="0" smtClean="0">
                <a:solidFill>
                  <a:srgbClr val="CC0066"/>
                </a:solidFill>
                <a:sym typeface="Symbol"/>
              </a:rPr>
              <a:t>(Uncompensated metabolic acidosis [</a:t>
            </a:r>
            <a:r>
              <a:rPr lang="en-US" sz="3100" b="1" dirty="0" err="1" smtClean="0">
                <a:solidFill>
                  <a:srgbClr val="CC0066"/>
                </a:solidFill>
                <a:sym typeface="Symbol"/>
              </a:rPr>
              <a:t>acidemia</a:t>
            </a:r>
            <a:r>
              <a:rPr lang="en-US" sz="3100" b="1" dirty="0" smtClean="0">
                <a:solidFill>
                  <a:srgbClr val="CC0066"/>
                </a:solidFill>
                <a:sym typeface="Symbol"/>
              </a:rPr>
              <a:t>]) </a:t>
            </a:r>
          </a:p>
          <a:p>
            <a:pPr marL="0" indent="0" algn="l" rtl="0">
              <a:buNone/>
            </a:pPr>
            <a:r>
              <a:rPr lang="en-US" sz="3600" b="1" u="sng" dirty="0" smtClean="0">
                <a:solidFill>
                  <a:schemeClr val="accent5">
                    <a:lumMod val="75000"/>
                  </a:schemeClr>
                </a:solidFill>
                <a:latin typeface="Calibri"/>
                <a:cs typeface="Calibri"/>
                <a:sym typeface="Symbol"/>
              </a:rPr>
              <a:t>How to compensate? </a:t>
            </a:r>
          </a:p>
          <a:p>
            <a:pPr marL="0" indent="0" algn="l" rtl="0">
              <a:buNone/>
            </a:pPr>
            <a:r>
              <a:rPr lang="en-US" sz="4000" b="1" dirty="0" smtClean="0">
                <a:solidFill>
                  <a:srgbClr val="FF0000"/>
                </a:solidFill>
                <a:latin typeface="Calibri"/>
                <a:cs typeface="Calibri"/>
                <a:sym typeface="Symbol"/>
              </a:rPr>
              <a:t>↓ PH ++ chemoreceptors in respiratory </a:t>
            </a:r>
            <a:r>
              <a:rPr lang="en-US" sz="4000" b="1" dirty="0" err="1" smtClean="0">
                <a:solidFill>
                  <a:srgbClr val="FF0000"/>
                </a:solidFill>
                <a:latin typeface="Calibri"/>
                <a:cs typeface="Calibri"/>
                <a:sym typeface="Symbol"/>
              </a:rPr>
              <a:t>centre</a:t>
            </a:r>
            <a:r>
              <a:rPr lang="en-US" sz="4000" b="1" dirty="0" smtClean="0">
                <a:solidFill>
                  <a:srgbClr val="FF0000"/>
                </a:solidFill>
                <a:latin typeface="Calibri"/>
                <a:cs typeface="Calibri"/>
                <a:sym typeface="Symbol"/>
              </a:rPr>
              <a:t> hyperventilation</a:t>
            </a:r>
            <a:r>
              <a:rPr lang="en-US" sz="4000" b="1" dirty="0" smtClean="0">
                <a:solidFill>
                  <a:srgbClr val="FF0000"/>
                </a:solidFill>
                <a:latin typeface="Calibri"/>
                <a:cs typeface="Calibri"/>
                <a:sym typeface="Symbol"/>
              </a:rPr>
              <a:t> loss </a:t>
            </a:r>
            <a:r>
              <a:rPr lang="en-US" sz="4000" b="1" dirty="0" smtClean="0">
                <a:solidFill>
                  <a:srgbClr val="FF0000"/>
                </a:solidFill>
                <a:latin typeface="Calibri"/>
                <a:cs typeface="Calibri"/>
                <a:sym typeface="Symbol"/>
              </a:rPr>
              <a:t>of </a:t>
            </a:r>
            <a:r>
              <a:rPr lang="en-US" sz="4000" b="1" dirty="0">
                <a:solidFill>
                  <a:srgbClr val="FF0000"/>
                </a:solidFill>
                <a:latin typeface="Calibri"/>
                <a:cs typeface="Calibri"/>
                <a:sym typeface="Symbol"/>
              </a:rPr>
              <a:t>CO2↓</a:t>
            </a:r>
            <a:r>
              <a:rPr lang="en-US" sz="4000" b="1" dirty="0" smtClean="0">
                <a:solidFill>
                  <a:srgbClr val="FF0000"/>
                </a:solidFill>
                <a:latin typeface="Calibri"/>
                <a:cs typeface="Calibri"/>
                <a:sym typeface="Symbol"/>
              </a:rPr>
              <a:t>H2CO3</a:t>
            </a:r>
          </a:p>
          <a:p>
            <a:pPr marL="0" indent="0" algn="l" rtl="0">
              <a:buNone/>
            </a:pPr>
            <a:r>
              <a:rPr lang="en-US" sz="3600" b="1" dirty="0" smtClean="0">
                <a:solidFill>
                  <a:srgbClr val="009900"/>
                </a:solidFill>
                <a:latin typeface="Calibri"/>
                <a:cs typeface="Calibri"/>
                <a:sym typeface="Symbol"/>
              </a:rPr>
              <a:t>Till</a:t>
            </a:r>
            <a:r>
              <a:rPr lang="en-US" sz="3600" b="1" dirty="0" smtClean="0">
                <a:solidFill>
                  <a:srgbClr val="7030A0"/>
                </a:solidFill>
                <a:latin typeface="Calibri"/>
                <a:cs typeface="Calibri"/>
                <a:sym typeface="Symbol"/>
              </a:rPr>
              <a:t>   </a:t>
            </a:r>
            <a:r>
              <a:rPr lang="en-US" sz="3600" b="1" dirty="0" smtClean="0">
                <a:solidFill>
                  <a:srgbClr val="660033"/>
                </a:solidFill>
                <a:latin typeface="Calibri"/>
                <a:cs typeface="Calibri"/>
                <a:sym typeface="Symbol"/>
              </a:rPr>
              <a:t>normal</a:t>
            </a:r>
            <a:r>
              <a:rPr lang="en-US" sz="3600" b="1" dirty="0" smtClean="0">
                <a:solidFill>
                  <a:srgbClr val="7030A0"/>
                </a:solidFill>
                <a:latin typeface="Calibri"/>
                <a:cs typeface="Calibri"/>
                <a:sym typeface="Symbol"/>
              </a:rPr>
              <a:t> </a:t>
            </a:r>
            <a:r>
              <a:rPr lang="en-US" sz="3600" b="1" dirty="0">
                <a:solidFill>
                  <a:srgbClr val="FF0066"/>
                </a:solidFill>
                <a:latin typeface="Calibri"/>
                <a:cs typeface="Calibri"/>
                <a:sym typeface="Symbol"/>
              </a:rPr>
              <a:t>HCO3¯/H2CO3   </a:t>
            </a:r>
            <a:r>
              <a:rPr lang="en-US" sz="3600" b="1" dirty="0" smtClean="0">
                <a:solidFill>
                  <a:srgbClr val="660033"/>
                </a:solidFill>
                <a:latin typeface="Calibri"/>
                <a:cs typeface="Calibri"/>
                <a:sym typeface="Symbol"/>
              </a:rPr>
              <a:t>(20:1)</a:t>
            </a:r>
          </a:p>
          <a:p>
            <a:pPr marL="0" indent="0" algn="l" rtl="0">
              <a:buNone/>
            </a:pPr>
            <a:r>
              <a:rPr lang="en-US" sz="3600" b="1" dirty="0" smtClean="0">
                <a:solidFill>
                  <a:srgbClr val="660033"/>
                </a:solidFill>
                <a:latin typeface="Calibri"/>
                <a:cs typeface="Calibri"/>
                <a:sym typeface="Symbol"/>
              </a:rPr>
              <a:t>  PH reach 7.4 </a:t>
            </a:r>
            <a:r>
              <a:rPr lang="en-US" sz="3100" b="1" dirty="0" smtClean="0">
                <a:solidFill>
                  <a:srgbClr val="CC0066"/>
                </a:solidFill>
                <a:sym typeface="Symbol"/>
              </a:rPr>
              <a:t>(Compensated </a:t>
            </a:r>
            <a:r>
              <a:rPr lang="en-US" sz="3100" b="1" dirty="0">
                <a:solidFill>
                  <a:srgbClr val="CC0066"/>
                </a:solidFill>
                <a:sym typeface="Symbol"/>
              </a:rPr>
              <a:t>metabolic acidosis </a:t>
            </a:r>
            <a:r>
              <a:rPr lang="en-US" sz="3100" b="1" dirty="0" smtClean="0">
                <a:solidFill>
                  <a:srgbClr val="CC0066"/>
                </a:solidFill>
                <a:sym typeface="Symbol"/>
              </a:rPr>
              <a:t>) </a:t>
            </a:r>
            <a:endParaRPr lang="en-US" sz="3100" b="1" dirty="0">
              <a:solidFill>
                <a:srgbClr val="0000FF"/>
              </a:solidFill>
              <a:latin typeface="Calibri"/>
              <a:cs typeface="Calibri"/>
              <a:sym typeface="Symbol"/>
            </a:endParaRPr>
          </a:p>
          <a:p>
            <a:pPr marL="0" indent="0" algn="l" rtl="0">
              <a:buNone/>
            </a:pP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Calibri"/>
                <a:cs typeface="Calibri"/>
                <a:sym typeface="Symbol"/>
              </a:rPr>
              <a:t> </a:t>
            </a:r>
            <a:endParaRPr lang="en-US" sz="3200" b="1" dirty="0">
              <a:solidFill>
                <a:srgbClr val="00B0F0"/>
              </a:solidFill>
              <a:latin typeface="Calibri"/>
              <a:cs typeface="Calibri"/>
              <a:sym typeface="Symbol"/>
            </a:endParaRPr>
          </a:p>
        </p:txBody>
      </p:sp>
      <p:cxnSp>
        <p:nvCxnSpPr>
          <p:cNvPr id="3" name="رابط كسهم مستقيم 2"/>
          <p:cNvCxnSpPr/>
          <p:nvPr/>
        </p:nvCxnSpPr>
        <p:spPr>
          <a:xfrm>
            <a:off x="1840545" y="1700808"/>
            <a:ext cx="483789" cy="504056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رابط كسهم مستقيم 8"/>
          <p:cNvCxnSpPr/>
          <p:nvPr/>
        </p:nvCxnSpPr>
        <p:spPr>
          <a:xfrm>
            <a:off x="1865588" y="1700808"/>
            <a:ext cx="531676" cy="0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مستطيل 6"/>
          <p:cNvSpPr/>
          <p:nvPr/>
        </p:nvSpPr>
        <p:spPr>
          <a:xfrm>
            <a:off x="683568" y="188640"/>
            <a:ext cx="7704856" cy="936104"/>
          </a:xfrm>
          <a:prstGeom prst="rect">
            <a:avLst/>
          </a:prstGeom>
          <a:solidFill>
            <a:srgbClr val="FFCCFF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Metabolic acidosis</a:t>
            </a:r>
            <a:endParaRPr lang="ar-EG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1471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عنصر نائب للمحتوى 5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112568"/>
          </a:xfrm>
          <a:solidFill>
            <a:srgbClr val="FFCCCC"/>
          </a:solidFill>
        </p:spPr>
        <p:txBody>
          <a:bodyPr>
            <a:normAutofit fontScale="92500" lnSpcReduction="10000"/>
          </a:bodyPr>
          <a:lstStyle/>
          <a:p>
            <a:pPr marL="0" indent="0" algn="l" rtl="0">
              <a:buNone/>
            </a:pPr>
            <a:r>
              <a:rPr lang="en-US" sz="4000" b="1" dirty="0" smtClean="0">
                <a:solidFill>
                  <a:srgbClr val="FF0066"/>
                </a:solidFill>
                <a:latin typeface="Calibri"/>
                <a:cs typeface="Calibri"/>
                <a:sym typeface="Symbol"/>
              </a:rPr>
              <a:t>But the alkali reserve is ↓</a:t>
            </a:r>
          </a:p>
          <a:p>
            <a:pPr marL="0" indent="0" algn="l" rtl="0">
              <a:buNone/>
            </a:pPr>
            <a:r>
              <a:rPr lang="en-US" sz="4000" b="1" dirty="0" smtClean="0">
                <a:solidFill>
                  <a:srgbClr val="FF0066"/>
                </a:solidFill>
                <a:latin typeface="Calibri"/>
                <a:cs typeface="Calibri"/>
                <a:sym typeface="Symbol"/>
              </a:rPr>
              <a:t> </a:t>
            </a:r>
            <a:r>
              <a:rPr lang="en-US" sz="4000" b="1" u="sng" dirty="0">
                <a:solidFill>
                  <a:schemeClr val="accent5">
                    <a:lumMod val="75000"/>
                  </a:schemeClr>
                </a:solidFill>
                <a:latin typeface="Calibri"/>
                <a:cs typeface="Calibri"/>
                <a:sym typeface="Symbol"/>
              </a:rPr>
              <a:t>How to retain? </a:t>
            </a:r>
            <a:endParaRPr lang="en-US" sz="4000" b="1" u="sng" dirty="0" smtClean="0">
              <a:solidFill>
                <a:schemeClr val="accent5">
                  <a:lumMod val="75000"/>
                </a:schemeClr>
              </a:solidFill>
              <a:latin typeface="Calibri"/>
              <a:cs typeface="Calibri"/>
              <a:sym typeface="Symbol"/>
            </a:endParaRPr>
          </a:p>
          <a:p>
            <a:pPr marL="0" indent="0" algn="l" rtl="0">
              <a:buNone/>
            </a:pPr>
            <a:endParaRPr lang="en-US" sz="4000" b="1" u="sng" dirty="0">
              <a:solidFill>
                <a:schemeClr val="accent5">
                  <a:lumMod val="75000"/>
                </a:schemeClr>
              </a:solidFill>
              <a:latin typeface="Calibri"/>
              <a:cs typeface="Calibri"/>
              <a:sym typeface="Symbol"/>
            </a:endParaRPr>
          </a:p>
          <a:p>
            <a:pPr algn="l" rtl="0">
              <a:buFont typeface="Wingdings" panose="05000000000000000000" pitchFamily="2" charset="2"/>
              <a:buChar char="q"/>
            </a:pPr>
            <a:r>
              <a:rPr lang="en-US" sz="4000" b="1" u="sng" dirty="0" smtClean="0">
                <a:solidFill>
                  <a:schemeClr val="accent5">
                    <a:lumMod val="75000"/>
                  </a:schemeClr>
                </a:solidFill>
                <a:latin typeface="Calibri"/>
                <a:cs typeface="Calibri"/>
                <a:sym typeface="Symbol"/>
              </a:rPr>
              <a:t> </a:t>
            </a:r>
            <a:r>
              <a:rPr lang="en-US" sz="4000" b="1" dirty="0" smtClean="0">
                <a:solidFill>
                  <a:srgbClr val="CC0066"/>
                </a:solidFill>
                <a:latin typeface="Calibri"/>
                <a:cs typeface="Calibri"/>
                <a:sym typeface="Symbol"/>
              </a:rPr>
              <a:t>Healthy kidney not excrete HCO3</a:t>
            </a:r>
            <a:r>
              <a:rPr lang="en-US" sz="4000" b="1" dirty="0">
                <a:solidFill>
                  <a:srgbClr val="CC0066"/>
                </a:solidFill>
                <a:latin typeface="Calibri"/>
                <a:cs typeface="Calibri"/>
                <a:sym typeface="Symbol"/>
              </a:rPr>
              <a:t>¯</a:t>
            </a:r>
            <a:r>
              <a:rPr lang="en-US" sz="4000" b="1" dirty="0" smtClean="0">
                <a:solidFill>
                  <a:srgbClr val="CC0066"/>
                </a:solidFill>
                <a:latin typeface="Calibri"/>
                <a:cs typeface="Calibri"/>
                <a:sym typeface="Symbol"/>
              </a:rPr>
              <a:t>  (Not in hyperkalemia) </a:t>
            </a:r>
            <a:endParaRPr lang="en-US" sz="4000" b="1" dirty="0">
              <a:solidFill>
                <a:srgbClr val="CC0066"/>
              </a:solidFill>
              <a:latin typeface="Calibri"/>
              <a:cs typeface="Calibri"/>
              <a:sym typeface="Symbol"/>
            </a:endParaRPr>
          </a:p>
          <a:p>
            <a:pPr algn="l" rtl="0">
              <a:buFont typeface="Wingdings" panose="05000000000000000000" pitchFamily="2" charset="2"/>
              <a:buChar char="q"/>
            </a:pPr>
            <a:r>
              <a:rPr lang="en-US" sz="4000" b="1" dirty="0" smtClean="0">
                <a:solidFill>
                  <a:srgbClr val="CC0066"/>
                </a:solidFill>
                <a:latin typeface="Calibri"/>
                <a:cs typeface="Calibri"/>
                <a:sym typeface="Symbol"/>
              </a:rPr>
              <a:t> Na will be absorbed in the form of NaHCO3</a:t>
            </a:r>
          </a:p>
          <a:p>
            <a:pPr marL="0" indent="0" algn="l" rtl="0">
              <a:buNone/>
            </a:pPr>
            <a:r>
              <a:rPr lang="en-US" sz="4000" b="1" dirty="0" smtClean="0">
                <a:solidFill>
                  <a:srgbClr val="CC0066"/>
                </a:solidFill>
                <a:latin typeface="Calibri"/>
                <a:cs typeface="Calibri"/>
                <a:sym typeface="Symbol"/>
              </a:rPr>
              <a:t> </a:t>
            </a:r>
            <a:r>
              <a:rPr lang="en-US" sz="4000" b="1" dirty="0">
                <a:solidFill>
                  <a:srgbClr val="FF0066"/>
                </a:solidFill>
                <a:latin typeface="Calibri"/>
                <a:cs typeface="Calibri"/>
                <a:sym typeface="Symbol"/>
              </a:rPr>
              <a:t>alkali </a:t>
            </a:r>
            <a:r>
              <a:rPr lang="en-US" sz="4000" b="1" dirty="0" smtClean="0">
                <a:solidFill>
                  <a:srgbClr val="FF0066"/>
                </a:solidFill>
                <a:latin typeface="Calibri"/>
                <a:cs typeface="Calibri"/>
                <a:sym typeface="Symbol"/>
              </a:rPr>
              <a:t>reserve return to normal </a:t>
            </a:r>
            <a:endParaRPr lang="en-US" sz="4000" b="1" dirty="0" smtClean="0">
              <a:solidFill>
                <a:srgbClr val="CC0066"/>
              </a:solidFill>
              <a:latin typeface="Calibri"/>
              <a:cs typeface="Calibri"/>
              <a:sym typeface="Symbol"/>
            </a:endParaRPr>
          </a:p>
          <a:p>
            <a:pPr marL="0" indent="0" algn="l" rtl="0">
              <a:buNone/>
            </a:pPr>
            <a:r>
              <a:rPr lang="en-US" sz="3600" b="1" dirty="0" smtClean="0">
                <a:solidFill>
                  <a:srgbClr val="FF0066"/>
                </a:solidFill>
                <a:latin typeface="Calibri"/>
                <a:cs typeface="Calibri"/>
                <a:sym typeface="Symbol"/>
              </a:rPr>
              <a:t> </a:t>
            </a:r>
            <a:endParaRPr lang="en-US" sz="3200" b="1" dirty="0">
              <a:solidFill>
                <a:srgbClr val="00B0F0"/>
              </a:solidFill>
              <a:latin typeface="Calibri"/>
              <a:cs typeface="Calibri"/>
              <a:sym typeface="Symbol"/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683568" y="188640"/>
            <a:ext cx="7704856" cy="936104"/>
          </a:xfrm>
          <a:prstGeom prst="rect">
            <a:avLst/>
          </a:prstGeom>
          <a:solidFill>
            <a:srgbClr val="FFCCFF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Metabolic acidosis</a:t>
            </a:r>
            <a:endParaRPr lang="ar-EG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7803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عنصر نائب للمحتوى 5"/>
          <p:cNvSpPr>
            <a:spLocks noGrp="1"/>
          </p:cNvSpPr>
          <p:nvPr>
            <p:ph idx="1"/>
          </p:nvPr>
        </p:nvSpPr>
        <p:spPr>
          <a:xfrm>
            <a:off x="3203848" y="1281843"/>
            <a:ext cx="3168352" cy="536848"/>
          </a:xfrm>
          <a:solidFill>
            <a:srgbClr val="FF99FF"/>
          </a:solidFill>
        </p:spPr>
        <p:txBody>
          <a:bodyPr>
            <a:noAutofit/>
          </a:bodyPr>
          <a:lstStyle/>
          <a:p>
            <a:pPr marL="0" indent="0" algn="l" rtl="0">
              <a:buNone/>
            </a:pPr>
            <a:r>
              <a:rPr lang="en-US" sz="3200" b="1" dirty="0" smtClean="0">
                <a:solidFill>
                  <a:srgbClr val="FF0066"/>
                </a:solidFill>
                <a:latin typeface="Calibri"/>
              </a:rPr>
              <a:t>1-</a:t>
            </a:r>
            <a:r>
              <a:rPr lang="en-US" sz="3200" dirty="0" smtClean="0">
                <a:solidFill>
                  <a:srgbClr val="FF0066"/>
                </a:solidFill>
                <a:latin typeface="Calibri"/>
              </a:rPr>
              <a:t>  </a:t>
            </a:r>
            <a:r>
              <a:rPr lang="ar-EG" sz="3200" dirty="0" smtClean="0">
                <a:solidFill>
                  <a:srgbClr val="FF0066"/>
                </a:solidFill>
                <a:latin typeface="Calibri"/>
              </a:rPr>
              <a:t>↑</a:t>
            </a:r>
            <a:r>
              <a:rPr lang="en-US" sz="3200" b="1" dirty="0" smtClean="0">
                <a:solidFill>
                  <a:srgbClr val="FF0066"/>
                </a:solidFill>
                <a:latin typeface="Calibri"/>
              </a:rPr>
              <a:t>blood  acids</a:t>
            </a:r>
            <a:endParaRPr lang="ar-EG" sz="3200" b="1" dirty="0">
              <a:solidFill>
                <a:srgbClr val="FF0066"/>
              </a:solidFill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680120" y="332656"/>
            <a:ext cx="7704856" cy="936104"/>
          </a:xfrm>
          <a:prstGeom prst="rect">
            <a:avLst/>
          </a:prstGeom>
          <a:solidFill>
            <a:srgbClr val="FFCCFF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 Causes of Metabolic acidosis</a:t>
            </a:r>
            <a:endParaRPr lang="ar-EG" sz="3200" b="1" dirty="0">
              <a:solidFill>
                <a:srgbClr val="FF0000"/>
              </a:solidFill>
            </a:endParaRPr>
          </a:p>
        </p:txBody>
      </p:sp>
      <p:sp>
        <p:nvSpPr>
          <p:cNvPr id="7" name="عنصر نائب للمحتوى 5"/>
          <p:cNvSpPr txBox="1">
            <a:spLocks/>
          </p:cNvSpPr>
          <p:nvPr/>
        </p:nvSpPr>
        <p:spPr>
          <a:xfrm>
            <a:off x="155376" y="2840732"/>
            <a:ext cx="5712768" cy="3624808"/>
          </a:xfrm>
          <a:prstGeom prst="rect">
            <a:avLst/>
          </a:prstGeom>
          <a:solidFill>
            <a:srgbClr val="FFCCCC"/>
          </a:solidFill>
        </p:spPr>
        <p:txBody>
          <a:bodyPr vert="horz">
            <a:normAutofit fontScale="92500" lnSpcReduction="20000"/>
          </a:bodyPr>
          <a:lstStyle>
            <a:lvl1pPr marL="274320" indent="-274320" algn="r" rtl="1" eaLnBrk="1" latinLnBrk="0" hangingPunct="1">
              <a:spcBef>
                <a:spcPts val="60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r" rtl="1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005840" indent="-228600" algn="r" rtl="1" eaLnBrk="1" latinLnBrk="0" hangingPunct="1">
              <a:spcBef>
                <a:spcPts val="300"/>
              </a:spcBef>
              <a:buClr>
                <a:schemeClr val="accent2">
                  <a:shade val="50000"/>
                </a:schemeClr>
              </a:buClr>
              <a:buSzPct val="85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r" rtl="1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r" rtl="1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28600" algn="r" rtl="1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11680" indent="-182880" algn="r" rtl="1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r" rtl="1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60320" indent="-182880" algn="r" rtl="1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srgbClr val="0070C0"/>
                </a:solidFill>
                <a:latin typeface="Calibri"/>
              </a:rPr>
              <a:t> </a:t>
            </a:r>
            <a:r>
              <a:rPr lang="en-US" b="1" dirty="0" smtClean="0">
                <a:solidFill>
                  <a:srgbClr val="0070C0"/>
                </a:solidFill>
                <a:latin typeface="Calibri"/>
              </a:rPr>
              <a:t>      </a:t>
            </a:r>
            <a:r>
              <a:rPr lang="en-US" b="1" dirty="0" smtClean="0">
                <a:solidFill>
                  <a:srgbClr val="FF0066"/>
                </a:solidFill>
                <a:latin typeface="Calibri"/>
                <a:cs typeface="Calibri"/>
              </a:rPr>
              <a:t>↑ </a:t>
            </a:r>
            <a:r>
              <a:rPr lang="en-US" b="1" dirty="0" smtClean="0">
                <a:solidFill>
                  <a:srgbClr val="CC0066"/>
                </a:solidFill>
                <a:latin typeface="Calibri"/>
                <a:cs typeface="Calibri"/>
              </a:rPr>
              <a:t>lactic acid </a:t>
            </a:r>
            <a:r>
              <a:rPr lang="en-US" b="1" dirty="0" smtClean="0">
                <a:solidFill>
                  <a:srgbClr val="FF0066"/>
                </a:solidFill>
                <a:latin typeface="Calibri"/>
                <a:cs typeface="Calibri"/>
              </a:rPr>
              <a:t>in 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  <a:latin typeface="Calibri"/>
                <a:cs typeface="Calibri"/>
              </a:rPr>
              <a:t>muscular exercise</a:t>
            </a:r>
          </a:p>
          <a:p>
            <a:pPr algn="l" rtl="0">
              <a:buFont typeface="Wingdings" panose="05000000000000000000" pitchFamily="2" charset="2"/>
              <a:buChar char="q"/>
            </a:pPr>
            <a:r>
              <a:rPr lang="en-US" b="1" dirty="0">
                <a:solidFill>
                  <a:srgbClr val="FF0066"/>
                </a:solidFill>
                <a:latin typeface="Calibri"/>
                <a:cs typeface="Calibri"/>
              </a:rPr>
              <a:t> </a:t>
            </a:r>
            <a:r>
              <a:rPr lang="en-US" b="1" dirty="0" smtClean="0">
                <a:solidFill>
                  <a:srgbClr val="FF0066"/>
                </a:solidFill>
                <a:latin typeface="Calibri"/>
                <a:cs typeface="Calibri"/>
              </a:rPr>
              <a:t>      ↑ </a:t>
            </a:r>
            <a:r>
              <a:rPr lang="en-US" b="1" dirty="0" smtClean="0">
                <a:solidFill>
                  <a:srgbClr val="CC0066"/>
                </a:solidFill>
                <a:latin typeface="Calibri"/>
                <a:cs typeface="Calibri"/>
              </a:rPr>
              <a:t>ketone bodies (as </a:t>
            </a:r>
            <a:r>
              <a:rPr lang="en-US" b="1" dirty="0" err="1" smtClean="0">
                <a:solidFill>
                  <a:srgbClr val="CC0066"/>
                </a:solidFill>
                <a:latin typeface="Calibri"/>
                <a:cs typeface="Calibri"/>
              </a:rPr>
              <a:t>acetoacetic</a:t>
            </a:r>
            <a:r>
              <a:rPr lang="en-US" b="1" dirty="0" smtClean="0">
                <a:solidFill>
                  <a:srgbClr val="CC0066"/>
                </a:solidFill>
                <a:latin typeface="Calibri"/>
                <a:cs typeface="Calibri"/>
              </a:rPr>
              <a:t> acid &amp;</a:t>
            </a:r>
            <a:r>
              <a:rPr lang="el-GR" b="1" dirty="0" smtClean="0">
                <a:solidFill>
                  <a:srgbClr val="CC0066"/>
                </a:solidFill>
                <a:latin typeface="Calibri"/>
                <a:cs typeface="Calibri"/>
              </a:rPr>
              <a:t>β</a:t>
            </a:r>
            <a:r>
              <a:rPr lang="en-US" b="1" dirty="0" smtClean="0">
                <a:solidFill>
                  <a:srgbClr val="CC0066"/>
                </a:solidFill>
                <a:latin typeface="Calibri"/>
                <a:cs typeface="Calibri"/>
              </a:rPr>
              <a:t>- </a:t>
            </a:r>
            <a:r>
              <a:rPr lang="en-US" b="1" dirty="0" err="1" smtClean="0">
                <a:solidFill>
                  <a:srgbClr val="CC0066"/>
                </a:solidFill>
                <a:latin typeface="Calibri"/>
                <a:cs typeface="Calibri"/>
              </a:rPr>
              <a:t>hydroxy</a:t>
            </a:r>
            <a:r>
              <a:rPr lang="en-US" b="1" dirty="0" smtClean="0">
                <a:solidFill>
                  <a:srgbClr val="CC0066"/>
                </a:solidFill>
                <a:latin typeface="Calibri"/>
                <a:cs typeface="Calibri"/>
              </a:rPr>
              <a:t> butyric acid)</a:t>
            </a:r>
            <a:r>
              <a:rPr lang="en-US" b="1" dirty="0" smtClean="0">
                <a:solidFill>
                  <a:srgbClr val="FF0066"/>
                </a:solidFill>
                <a:latin typeface="Calibri"/>
                <a:cs typeface="Calibri"/>
              </a:rPr>
              <a:t>  in 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  <a:latin typeface="Calibri"/>
                <a:cs typeface="Calibri"/>
              </a:rPr>
              <a:t>Ketosis due to Diabetes mellitus</a:t>
            </a:r>
          </a:p>
          <a:p>
            <a:pPr algn="l" rtl="0">
              <a:buFont typeface="Wingdings" panose="05000000000000000000" pitchFamily="2" charset="2"/>
              <a:buChar char="q"/>
            </a:pPr>
            <a:r>
              <a:rPr lang="en-US" b="1" dirty="0">
                <a:solidFill>
                  <a:srgbClr val="FF0066"/>
                </a:solidFill>
                <a:latin typeface="Calibri"/>
                <a:cs typeface="Calibri"/>
              </a:rPr>
              <a:t> </a:t>
            </a:r>
            <a:r>
              <a:rPr lang="en-US" b="1" dirty="0" smtClean="0">
                <a:solidFill>
                  <a:srgbClr val="FF0066"/>
                </a:solidFill>
                <a:latin typeface="Calibri"/>
                <a:cs typeface="Calibri"/>
              </a:rPr>
              <a:t>      ↑ acids from 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  <a:latin typeface="Calibri"/>
                <a:cs typeface="Calibri"/>
              </a:rPr>
              <a:t>metabolism of different food stuffs (diet)</a:t>
            </a:r>
            <a:r>
              <a:rPr lang="en-US" b="1" dirty="0" smtClean="0">
                <a:solidFill>
                  <a:srgbClr val="FF0066"/>
                </a:solidFill>
                <a:latin typeface="Calibri"/>
                <a:cs typeface="Calibri"/>
              </a:rPr>
              <a:t> as </a:t>
            </a:r>
            <a:r>
              <a:rPr lang="en-US" b="1" dirty="0" smtClean="0">
                <a:solidFill>
                  <a:srgbClr val="CC0066"/>
                </a:solidFill>
                <a:latin typeface="Calibri"/>
                <a:cs typeface="Calibri"/>
              </a:rPr>
              <a:t>pyruvic , lactic, sulfuric, phosphoric and nucleic acids.</a:t>
            </a:r>
          </a:p>
          <a:p>
            <a:pPr algn="l" rtl="0">
              <a:buFont typeface="Wingdings" panose="05000000000000000000" pitchFamily="2" charset="2"/>
              <a:buChar char="q"/>
            </a:pPr>
            <a:r>
              <a:rPr lang="en-US" b="1" dirty="0">
                <a:solidFill>
                  <a:srgbClr val="FF0066"/>
                </a:solidFill>
                <a:latin typeface="Calibri"/>
                <a:cs typeface="Calibri"/>
              </a:rPr>
              <a:t> </a:t>
            </a:r>
            <a:r>
              <a:rPr lang="en-US" b="1" dirty="0" smtClean="0">
                <a:solidFill>
                  <a:srgbClr val="FF0066"/>
                </a:solidFill>
                <a:latin typeface="Calibri"/>
                <a:cs typeface="Calibri"/>
              </a:rPr>
              <a:t>   </a:t>
            </a:r>
            <a:r>
              <a:rPr lang="en-US" b="1" dirty="0" err="1" smtClean="0">
                <a:solidFill>
                  <a:srgbClr val="FF0066"/>
                </a:solidFill>
                <a:latin typeface="Calibri"/>
                <a:cs typeface="Calibri"/>
              </a:rPr>
              <a:t>Adminstration</a:t>
            </a:r>
            <a:r>
              <a:rPr lang="en-US" b="1" dirty="0" smtClean="0">
                <a:solidFill>
                  <a:srgbClr val="FF0066"/>
                </a:solidFill>
                <a:latin typeface="Calibri"/>
                <a:cs typeface="Calibri"/>
              </a:rPr>
              <a:t> of NH4Cl </a:t>
            </a:r>
          </a:p>
          <a:p>
            <a:pPr marL="0" indent="0" algn="l" rtl="0">
              <a:buNone/>
            </a:pPr>
            <a:r>
              <a:rPr lang="en-US" b="1" dirty="0" smtClean="0">
                <a:solidFill>
                  <a:srgbClr val="FF0066"/>
                </a:solidFill>
                <a:latin typeface="Calibri"/>
                <a:cs typeface="Calibri"/>
                <a:sym typeface="Symbol"/>
              </a:rPr>
              <a:t>          </a:t>
            </a:r>
            <a:r>
              <a:rPr lang="en-US" b="1" dirty="0" err="1" smtClean="0">
                <a:solidFill>
                  <a:srgbClr val="CC0066"/>
                </a:solidFill>
                <a:latin typeface="Calibri"/>
                <a:cs typeface="Calibri"/>
                <a:sym typeface="Symbol"/>
              </a:rPr>
              <a:t>Cl</a:t>
            </a:r>
            <a:r>
              <a:rPr lang="en-US" b="1" dirty="0" smtClean="0">
                <a:solidFill>
                  <a:srgbClr val="CC0066"/>
                </a:solidFill>
                <a:latin typeface="Calibri"/>
                <a:cs typeface="Calibri"/>
                <a:sym typeface="Symbol"/>
              </a:rPr>
              <a:t>¯</a:t>
            </a:r>
            <a:r>
              <a:rPr lang="en-US" b="1" dirty="0" smtClean="0">
                <a:solidFill>
                  <a:srgbClr val="FF0066"/>
                </a:solidFill>
                <a:latin typeface="Calibri"/>
                <a:cs typeface="Calibri"/>
                <a:sym typeface="Symbol"/>
              </a:rPr>
              <a:t> replace HCO3¯</a:t>
            </a:r>
            <a:endParaRPr lang="en-US" b="1" dirty="0" smtClean="0">
              <a:solidFill>
                <a:srgbClr val="FF0066"/>
              </a:solidFill>
              <a:latin typeface="Calibri"/>
            </a:endParaRPr>
          </a:p>
          <a:p>
            <a:pPr marL="0" indent="0" algn="l" rtl="0">
              <a:buNone/>
            </a:pPr>
            <a:r>
              <a:rPr lang="en-US" b="1" dirty="0" smtClean="0">
                <a:solidFill>
                  <a:srgbClr val="FF0066"/>
                </a:solidFill>
                <a:latin typeface="Calibri"/>
              </a:rPr>
              <a:t>                NH4</a:t>
            </a:r>
            <a:r>
              <a:rPr lang="en-US" b="1" dirty="0" smtClean="0">
                <a:solidFill>
                  <a:srgbClr val="FF0066"/>
                </a:solidFill>
                <a:latin typeface="Calibri"/>
                <a:cs typeface="Calibri"/>
              </a:rPr>
              <a:t>⁺ transformed into urea</a:t>
            </a:r>
            <a:endParaRPr lang="en-US" b="1" dirty="0" smtClean="0">
              <a:solidFill>
                <a:srgbClr val="FF0066"/>
              </a:solidFill>
              <a:latin typeface="Calibri"/>
            </a:endParaRPr>
          </a:p>
        </p:txBody>
      </p:sp>
      <p:cxnSp>
        <p:nvCxnSpPr>
          <p:cNvPr id="8" name="رابط كسهم مستقيم 7"/>
          <p:cNvCxnSpPr/>
          <p:nvPr/>
        </p:nvCxnSpPr>
        <p:spPr>
          <a:xfrm>
            <a:off x="827584" y="5767483"/>
            <a:ext cx="403684" cy="322007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عنصر نائب للمحتوى 5"/>
          <p:cNvSpPr txBox="1">
            <a:spLocks/>
          </p:cNvSpPr>
          <p:nvPr/>
        </p:nvSpPr>
        <p:spPr>
          <a:xfrm>
            <a:off x="155376" y="2308244"/>
            <a:ext cx="5712768" cy="536848"/>
          </a:xfrm>
          <a:prstGeom prst="rect">
            <a:avLst/>
          </a:prstGeom>
          <a:solidFill>
            <a:srgbClr val="FF66CC"/>
          </a:solidFill>
        </p:spPr>
        <p:txBody>
          <a:bodyPr vert="horz">
            <a:noAutofit/>
          </a:bodyPr>
          <a:lstStyle>
            <a:lvl1pPr marL="274320" indent="-274320" algn="r" rtl="1" eaLnBrk="1" latinLnBrk="0" hangingPunct="1">
              <a:spcBef>
                <a:spcPts val="60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r" rtl="1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005840" indent="-228600" algn="r" rtl="1" eaLnBrk="1" latinLnBrk="0" hangingPunct="1">
              <a:spcBef>
                <a:spcPts val="300"/>
              </a:spcBef>
              <a:buClr>
                <a:schemeClr val="accent2">
                  <a:shade val="50000"/>
                </a:schemeClr>
              </a:buClr>
              <a:buSzPct val="85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r" rtl="1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r" rtl="1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28600" algn="r" rtl="1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11680" indent="-182880" algn="r" rtl="1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r" rtl="1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60320" indent="-182880" algn="r" rtl="1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rtl="0">
              <a:buFont typeface="Wingdings 2"/>
              <a:buNone/>
            </a:pPr>
            <a:r>
              <a:rPr lang="ar-EG" sz="3200" dirty="0" smtClean="0">
                <a:solidFill>
                  <a:srgbClr val="CC0066"/>
                </a:solidFill>
                <a:latin typeface="Calibri"/>
              </a:rPr>
              <a:t>↑</a:t>
            </a:r>
            <a:r>
              <a:rPr lang="en-US" sz="3200" b="1" dirty="0" smtClean="0">
                <a:solidFill>
                  <a:srgbClr val="CC0066"/>
                </a:solidFill>
                <a:latin typeface="Calibri"/>
              </a:rPr>
              <a:t>production</a:t>
            </a:r>
            <a:endParaRPr lang="ar-EG" sz="3200" b="1" dirty="0">
              <a:solidFill>
                <a:srgbClr val="CC0066"/>
              </a:solidFill>
            </a:endParaRPr>
          </a:p>
        </p:txBody>
      </p:sp>
      <p:sp>
        <p:nvSpPr>
          <p:cNvPr id="14" name="عنصر نائب للمحتوى 5"/>
          <p:cNvSpPr txBox="1">
            <a:spLocks/>
          </p:cNvSpPr>
          <p:nvPr/>
        </p:nvSpPr>
        <p:spPr>
          <a:xfrm>
            <a:off x="5974737" y="2308244"/>
            <a:ext cx="2989751" cy="536848"/>
          </a:xfrm>
          <a:prstGeom prst="rect">
            <a:avLst/>
          </a:prstGeom>
          <a:solidFill>
            <a:srgbClr val="FF66CC"/>
          </a:solidFill>
        </p:spPr>
        <p:txBody>
          <a:bodyPr vert="horz">
            <a:noAutofit/>
          </a:bodyPr>
          <a:lstStyle>
            <a:lvl1pPr marL="274320" indent="-274320" algn="r" rtl="1" eaLnBrk="1" latinLnBrk="0" hangingPunct="1">
              <a:spcBef>
                <a:spcPts val="60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r" rtl="1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005840" indent="-228600" algn="r" rtl="1" eaLnBrk="1" latinLnBrk="0" hangingPunct="1">
              <a:spcBef>
                <a:spcPts val="300"/>
              </a:spcBef>
              <a:buClr>
                <a:schemeClr val="accent2">
                  <a:shade val="50000"/>
                </a:schemeClr>
              </a:buClr>
              <a:buSzPct val="85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r" rtl="1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r" rtl="1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28600" algn="r" rtl="1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11680" indent="-182880" algn="r" rtl="1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r" rtl="1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60320" indent="-182880" algn="r" rtl="1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rtl="0">
              <a:buFont typeface="Wingdings 2"/>
              <a:buNone/>
            </a:pPr>
            <a:r>
              <a:rPr lang="ar-EG" sz="3200" dirty="0" smtClean="0">
                <a:solidFill>
                  <a:srgbClr val="CC0066"/>
                </a:solidFill>
                <a:latin typeface="Calibri"/>
              </a:rPr>
              <a:t>↓</a:t>
            </a:r>
            <a:r>
              <a:rPr lang="en-US" sz="3200" b="1" dirty="0" smtClean="0">
                <a:solidFill>
                  <a:srgbClr val="CC0066"/>
                </a:solidFill>
                <a:latin typeface="Calibri"/>
              </a:rPr>
              <a:t>excretion</a:t>
            </a:r>
            <a:endParaRPr lang="ar-EG" sz="3200" b="1" dirty="0">
              <a:solidFill>
                <a:srgbClr val="CC0066"/>
              </a:solidFill>
            </a:endParaRPr>
          </a:p>
        </p:txBody>
      </p:sp>
      <p:sp>
        <p:nvSpPr>
          <p:cNvPr id="9" name="عنصر نائب للمحتوى 5"/>
          <p:cNvSpPr txBox="1">
            <a:spLocks/>
          </p:cNvSpPr>
          <p:nvPr/>
        </p:nvSpPr>
        <p:spPr>
          <a:xfrm>
            <a:off x="6012160" y="2840732"/>
            <a:ext cx="2952328" cy="2699657"/>
          </a:xfrm>
          <a:prstGeom prst="rect">
            <a:avLst/>
          </a:prstGeom>
          <a:solidFill>
            <a:srgbClr val="FFCCCC"/>
          </a:solidFill>
        </p:spPr>
        <p:txBody>
          <a:bodyPr vert="horz">
            <a:normAutofit lnSpcReduction="10000"/>
          </a:bodyPr>
          <a:lstStyle>
            <a:lvl1pPr marL="274320" indent="-274320" algn="r" rtl="1" eaLnBrk="1" latinLnBrk="0" hangingPunct="1">
              <a:spcBef>
                <a:spcPts val="60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r" rtl="1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005840" indent="-228600" algn="r" rtl="1" eaLnBrk="1" latinLnBrk="0" hangingPunct="1">
              <a:spcBef>
                <a:spcPts val="300"/>
              </a:spcBef>
              <a:buClr>
                <a:schemeClr val="accent2">
                  <a:shade val="50000"/>
                </a:schemeClr>
              </a:buClr>
              <a:buSzPct val="85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r" rtl="1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r" rtl="1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28600" algn="r" rtl="1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11680" indent="-182880" algn="r" rtl="1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r" rtl="1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60320" indent="-182880" algn="r" rtl="1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srgbClr val="0070C0"/>
                </a:solidFill>
                <a:latin typeface="Calibri"/>
              </a:rPr>
              <a:t> </a:t>
            </a:r>
            <a:r>
              <a:rPr lang="en-US" b="1" dirty="0" smtClean="0">
                <a:solidFill>
                  <a:srgbClr val="0070C0"/>
                </a:solidFill>
                <a:latin typeface="Calibri"/>
              </a:rPr>
              <a:t>      </a:t>
            </a:r>
            <a:r>
              <a:rPr lang="en-US" b="1" dirty="0" smtClean="0">
                <a:solidFill>
                  <a:srgbClr val="CC0066"/>
                </a:solidFill>
                <a:latin typeface="Calibri"/>
                <a:cs typeface="Calibri"/>
              </a:rPr>
              <a:t>↑ fatty acids, uric acids &amp; phosphoric acid  </a:t>
            </a:r>
            <a:r>
              <a:rPr lang="en-US" b="1" dirty="0" smtClean="0">
                <a:solidFill>
                  <a:srgbClr val="FF0000"/>
                </a:solidFill>
                <a:latin typeface="Calibri"/>
                <a:cs typeface="Calibri"/>
              </a:rPr>
              <a:t>due to f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ailure of excretion by the kidney in </a:t>
            </a:r>
            <a:r>
              <a:rPr lang="en-US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chronic renal failure</a:t>
            </a:r>
            <a:endParaRPr lang="en-US" b="1" dirty="0" smtClean="0">
              <a:solidFill>
                <a:srgbClr val="6633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43552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عنصر نائب للمحتوى 5"/>
          <p:cNvSpPr>
            <a:spLocks noGrp="1"/>
          </p:cNvSpPr>
          <p:nvPr>
            <p:ph idx="1"/>
          </p:nvPr>
        </p:nvSpPr>
        <p:spPr>
          <a:xfrm>
            <a:off x="3203848" y="1281843"/>
            <a:ext cx="3888432" cy="536848"/>
          </a:xfrm>
          <a:solidFill>
            <a:srgbClr val="FF99FF"/>
          </a:solidFill>
        </p:spPr>
        <p:txBody>
          <a:bodyPr>
            <a:noAutofit/>
          </a:bodyPr>
          <a:lstStyle/>
          <a:p>
            <a:pPr marL="0" indent="0" algn="l" rtl="0">
              <a:buNone/>
            </a:pPr>
            <a:r>
              <a:rPr lang="en-US" sz="3200" b="1" dirty="0" smtClean="0">
                <a:solidFill>
                  <a:srgbClr val="FF0066"/>
                </a:solidFill>
                <a:latin typeface="Calibri"/>
              </a:rPr>
              <a:t>1-</a:t>
            </a:r>
            <a:r>
              <a:rPr lang="en-US" sz="3200" dirty="0" smtClean="0">
                <a:solidFill>
                  <a:srgbClr val="FF0066"/>
                </a:solidFill>
                <a:latin typeface="Calibri"/>
              </a:rPr>
              <a:t>  </a:t>
            </a:r>
            <a:r>
              <a:rPr lang="ar-EG" sz="3200" dirty="0" smtClean="0">
                <a:solidFill>
                  <a:srgbClr val="FF0066"/>
                </a:solidFill>
                <a:latin typeface="Calibri"/>
              </a:rPr>
              <a:t>↑</a:t>
            </a:r>
            <a:r>
              <a:rPr lang="en-US" sz="3200" b="1" dirty="0" smtClean="0">
                <a:solidFill>
                  <a:srgbClr val="FF0066"/>
                </a:solidFill>
                <a:latin typeface="Calibri"/>
              </a:rPr>
              <a:t>  base loss</a:t>
            </a:r>
            <a:endParaRPr lang="ar-EG" sz="3200" b="1" dirty="0">
              <a:solidFill>
                <a:srgbClr val="FF0066"/>
              </a:solidFill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680120" y="332656"/>
            <a:ext cx="7704856" cy="936104"/>
          </a:xfrm>
          <a:prstGeom prst="rect">
            <a:avLst/>
          </a:prstGeom>
          <a:solidFill>
            <a:srgbClr val="FFCCFF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 Causes of Metabolic acidosis</a:t>
            </a:r>
            <a:endParaRPr lang="ar-EG" sz="3200" b="1" dirty="0">
              <a:solidFill>
                <a:srgbClr val="FF0000"/>
              </a:solidFill>
            </a:endParaRPr>
          </a:p>
        </p:txBody>
      </p:sp>
      <p:sp>
        <p:nvSpPr>
          <p:cNvPr id="7" name="عنصر نائب للمحتوى 5"/>
          <p:cNvSpPr txBox="1">
            <a:spLocks/>
          </p:cNvSpPr>
          <p:nvPr/>
        </p:nvSpPr>
        <p:spPr>
          <a:xfrm>
            <a:off x="155376" y="1988840"/>
            <a:ext cx="8449072" cy="4680520"/>
          </a:xfrm>
          <a:prstGeom prst="rect">
            <a:avLst/>
          </a:prstGeom>
          <a:solidFill>
            <a:srgbClr val="FFCCCC"/>
          </a:solidFill>
        </p:spPr>
        <p:txBody>
          <a:bodyPr vert="horz">
            <a:normAutofit fontScale="92500" lnSpcReduction="10000"/>
          </a:bodyPr>
          <a:lstStyle>
            <a:lvl1pPr marL="274320" indent="-274320" algn="r" rtl="1" eaLnBrk="1" latinLnBrk="0" hangingPunct="1">
              <a:spcBef>
                <a:spcPts val="60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r" rtl="1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005840" indent="-228600" algn="r" rtl="1" eaLnBrk="1" latinLnBrk="0" hangingPunct="1">
              <a:spcBef>
                <a:spcPts val="300"/>
              </a:spcBef>
              <a:buClr>
                <a:schemeClr val="accent2">
                  <a:shade val="50000"/>
                </a:schemeClr>
              </a:buClr>
              <a:buSzPct val="85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r" rtl="1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r" rtl="1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28600" algn="r" rtl="1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11680" indent="-182880" algn="r" rtl="1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r" rtl="1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60320" indent="-182880" algn="r" rtl="1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srgbClr val="0070C0"/>
                </a:solidFill>
                <a:latin typeface="Calibri"/>
              </a:rPr>
              <a:t> </a:t>
            </a:r>
            <a:r>
              <a:rPr lang="en-US" b="1" dirty="0" smtClean="0">
                <a:solidFill>
                  <a:srgbClr val="0070C0"/>
                </a:solidFill>
                <a:latin typeface="Calibri"/>
              </a:rPr>
              <a:t>      </a:t>
            </a:r>
            <a:r>
              <a:rPr lang="en-US" b="1" dirty="0" smtClean="0">
                <a:solidFill>
                  <a:srgbClr val="FF0066"/>
                </a:solidFill>
                <a:latin typeface="Calibri"/>
                <a:cs typeface="Calibri"/>
              </a:rPr>
              <a:t>Diarrhea:</a:t>
            </a:r>
            <a:r>
              <a:rPr lang="en-US" b="1" dirty="0" smtClean="0">
                <a:solidFill>
                  <a:srgbClr val="FF0066"/>
                </a:solidFill>
                <a:latin typeface="Calibri"/>
                <a:cs typeface="Calibri"/>
                <a:sym typeface="Symbol"/>
              </a:rPr>
              <a:t> Intestinal juices  are alkaline being rich in Na⁺ &amp; K⁺ bicarbonate</a:t>
            </a:r>
          </a:p>
          <a:p>
            <a:pPr algn="l" rtl="0">
              <a:buFont typeface="Wingdings" panose="05000000000000000000" pitchFamily="2" charset="2"/>
              <a:buChar char="q"/>
            </a:pPr>
            <a:r>
              <a:rPr lang="en-US" b="1" dirty="0" smtClean="0">
                <a:solidFill>
                  <a:srgbClr val="FF0066"/>
                </a:solidFill>
                <a:latin typeface="Calibri"/>
                <a:cs typeface="Calibri"/>
                <a:sym typeface="Symbol"/>
              </a:rPr>
              <a:t> Vomiting: due to low intestinal  obstruction</a:t>
            </a:r>
          </a:p>
          <a:p>
            <a:pPr algn="l" rtl="0">
              <a:buFont typeface="Wingdings" panose="05000000000000000000" pitchFamily="2" charset="2"/>
              <a:buChar char="q"/>
            </a:pPr>
            <a:r>
              <a:rPr lang="en-US" b="1" dirty="0">
                <a:solidFill>
                  <a:srgbClr val="FF0066"/>
                </a:solidFill>
                <a:latin typeface="Calibri"/>
                <a:cs typeface="Calibri"/>
                <a:sym typeface="Symbol"/>
              </a:rPr>
              <a:t> </a:t>
            </a:r>
            <a:r>
              <a:rPr lang="en-US" b="1" dirty="0" smtClean="0">
                <a:solidFill>
                  <a:srgbClr val="FF0066"/>
                </a:solidFill>
                <a:latin typeface="Calibri"/>
                <a:cs typeface="Calibri"/>
                <a:sym typeface="Symbol"/>
              </a:rPr>
              <a:t>Hyperkalemia: </a:t>
            </a:r>
          </a:p>
          <a:p>
            <a:pPr marL="0" indent="0" algn="l" rtl="0">
              <a:buNone/>
            </a:pPr>
            <a:r>
              <a:rPr lang="en-US" b="1" dirty="0">
                <a:solidFill>
                  <a:srgbClr val="FF0066"/>
                </a:solidFill>
                <a:latin typeface="Calibri"/>
                <a:cs typeface="Calibri"/>
                <a:sym typeface="Symbol"/>
              </a:rPr>
              <a:t> </a:t>
            </a:r>
            <a:r>
              <a:rPr lang="en-US" b="1" dirty="0" smtClean="0">
                <a:solidFill>
                  <a:srgbClr val="FF0066"/>
                </a:solidFill>
                <a:latin typeface="Calibri"/>
                <a:cs typeface="Calibri"/>
                <a:sym typeface="Symbol"/>
              </a:rPr>
              <a:t>     *↑renal tubular reabsorption of Na⁺ in exchange with </a:t>
            </a:r>
            <a:r>
              <a:rPr lang="en-US" b="1" dirty="0">
                <a:solidFill>
                  <a:srgbClr val="FF0066"/>
                </a:solidFill>
                <a:latin typeface="Calibri"/>
                <a:cs typeface="Calibri"/>
                <a:sym typeface="Symbol"/>
              </a:rPr>
              <a:t>K</a:t>
            </a:r>
            <a:r>
              <a:rPr lang="en-US" b="1" dirty="0" smtClean="0">
                <a:solidFill>
                  <a:srgbClr val="FF0066"/>
                </a:solidFill>
                <a:latin typeface="Calibri"/>
                <a:cs typeface="Calibri"/>
                <a:sym typeface="Symbol"/>
              </a:rPr>
              <a:t>⁺</a:t>
            </a:r>
          </a:p>
          <a:p>
            <a:pPr marL="0" indent="0" algn="l" rtl="0">
              <a:buNone/>
            </a:pPr>
            <a:r>
              <a:rPr lang="en-US" b="1" dirty="0">
                <a:solidFill>
                  <a:srgbClr val="FF0066"/>
                </a:solidFill>
                <a:latin typeface="Calibri"/>
                <a:cs typeface="Calibri"/>
                <a:sym typeface="Symbol"/>
              </a:rPr>
              <a:t> </a:t>
            </a:r>
            <a:r>
              <a:rPr lang="en-US" b="1" dirty="0" smtClean="0">
                <a:solidFill>
                  <a:srgbClr val="FF0066"/>
                </a:solidFill>
                <a:latin typeface="Calibri"/>
                <a:cs typeface="Calibri"/>
                <a:sym typeface="Symbol"/>
              </a:rPr>
              <a:t>        stop of </a:t>
            </a:r>
            <a:r>
              <a:rPr lang="en-US" b="1" dirty="0">
                <a:solidFill>
                  <a:srgbClr val="FF0066"/>
                </a:solidFill>
                <a:latin typeface="Calibri"/>
                <a:cs typeface="Calibri"/>
                <a:sym typeface="Symbol"/>
              </a:rPr>
              <a:t>Na</a:t>
            </a:r>
            <a:r>
              <a:rPr lang="en-US" b="1" dirty="0" smtClean="0">
                <a:solidFill>
                  <a:srgbClr val="FF0066"/>
                </a:solidFill>
                <a:latin typeface="Calibri"/>
                <a:cs typeface="Calibri"/>
                <a:sym typeface="Symbol"/>
              </a:rPr>
              <a:t>⁺/ H⁺ exchange</a:t>
            </a:r>
          </a:p>
          <a:p>
            <a:pPr marL="0" indent="0" algn="l" rtl="0">
              <a:buNone/>
            </a:pPr>
            <a:r>
              <a:rPr lang="en-US" b="1" dirty="0">
                <a:solidFill>
                  <a:srgbClr val="FF0066"/>
                </a:solidFill>
                <a:latin typeface="Calibri"/>
                <a:cs typeface="Calibri"/>
                <a:sym typeface="Symbol"/>
              </a:rPr>
              <a:t> </a:t>
            </a:r>
            <a:r>
              <a:rPr lang="en-US" b="1" dirty="0" smtClean="0">
                <a:solidFill>
                  <a:srgbClr val="FF0066"/>
                </a:solidFill>
                <a:latin typeface="Calibri"/>
                <a:cs typeface="Calibri"/>
                <a:sym typeface="Symbol"/>
              </a:rPr>
              <a:t>     * Na⁺ reabsorption will be in the form of </a:t>
            </a:r>
            <a:r>
              <a:rPr lang="en-US" b="1" dirty="0" err="1" smtClean="0">
                <a:solidFill>
                  <a:srgbClr val="FF0066"/>
                </a:solidFill>
                <a:latin typeface="Calibri"/>
                <a:cs typeface="Calibri"/>
                <a:sym typeface="Symbol"/>
              </a:rPr>
              <a:t>NaCl</a:t>
            </a:r>
            <a:r>
              <a:rPr lang="en-US" b="1" dirty="0" smtClean="0">
                <a:solidFill>
                  <a:srgbClr val="FF0066"/>
                </a:solidFill>
                <a:latin typeface="Calibri"/>
                <a:cs typeface="Calibri"/>
                <a:sym typeface="Symbol"/>
              </a:rPr>
              <a:t> not NaHCO3 &gt; HCO3‾ will be excreted in the form of KHCO3 in urine.</a:t>
            </a:r>
          </a:p>
          <a:p>
            <a:pPr marL="0" indent="0" algn="l" rtl="0">
              <a:buNone/>
            </a:pPr>
            <a:r>
              <a:rPr lang="en-US" b="1" dirty="0">
                <a:solidFill>
                  <a:srgbClr val="FF0066"/>
                </a:solidFill>
                <a:latin typeface="Calibri"/>
                <a:cs typeface="Calibri"/>
                <a:sym typeface="Symbol"/>
              </a:rPr>
              <a:t> </a:t>
            </a:r>
            <a:r>
              <a:rPr lang="en-US" b="1" dirty="0" smtClean="0">
                <a:solidFill>
                  <a:srgbClr val="FF0066"/>
                </a:solidFill>
                <a:latin typeface="Calibri"/>
                <a:cs typeface="Calibri"/>
                <a:sym typeface="Symbol"/>
              </a:rPr>
              <a:t>      HCO3‾ loss in urine  metabolic acidosis (Alkaline urine)</a:t>
            </a:r>
          </a:p>
          <a:p>
            <a:pPr marL="0" indent="0" algn="l" rtl="0">
              <a:buNone/>
            </a:pPr>
            <a:r>
              <a:rPr lang="en-US" b="1" dirty="0">
                <a:solidFill>
                  <a:srgbClr val="FF0066"/>
                </a:solidFill>
                <a:latin typeface="Calibri"/>
                <a:cs typeface="Calibri"/>
                <a:sym typeface="Symbol"/>
              </a:rPr>
              <a:t> </a:t>
            </a:r>
            <a:r>
              <a:rPr lang="en-US" b="1" dirty="0" smtClean="0">
                <a:solidFill>
                  <a:srgbClr val="FF0066"/>
                </a:solidFill>
                <a:latin typeface="Calibri"/>
                <a:cs typeface="Calibri"/>
                <a:sym typeface="Symbol"/>
              </a:rPr>
              <a:t>     ↑ </a:t>
            </a:r>
            <a:r>
              <a:rPr lang="en-US" b="1" dirty="0" err="1" smtClean="0">
                <a:solidFill>
                  <a:srgbClr val="FF0066"/>
                </a:solidFill>
                <a:latin typeface="Calibri"/>
                <a:cs typeface="Calibri"/>
                <a:sym typeface="Symbol"/>
              </a:rPr>
              <a:t>Cl</a:t>
            </a:r>
            <a:r>
              <a:rPr lang="en-US" b="1" dirty="0" smtClean="0">
                <a:solidFill>
                  <a:srgbClr val="FF0066"/>
                </a:solidFill>
                <a:latin typeface="Calibri"/>
                <a:cs typeface="Calibri"/>
                <a:sym typeface="Symbol"/>
              </a:rPr>
              <a:t> in blood </a:t>
            </a:r>
            <a:r>
              <a:rPr lang="en-US" b="1" dirty="0" err="1" smtClean="0">
                <a:solidFill>
                  <a:srgbClr val="FF0066"/>
                </a:solidFill>
                <a:latin typeface="Calibri"/>
                <a:cs typeface="Calibri"/>
                <a:sym typeface="Symbol"/>
              </a:rPr>
              <a:t>hyperchloremic</a:t>
            </a:r>
            <a:r>
              <a:rPr lang="en-US" b="1" dirty="0" smtClean="0">
                <a:solidFill>
                  <a:srgbClr val="FF0066"/>
                </a:solidFill>
                <a:latin typeface="Calibri"/>
                <a:cs typeface="Calibri"/>
                <a:sym typeface="Symbol"/>
              </a:rPr>
              <a:t> acidosis (Acidic blood)</a:t>
            </a:r>
          </a:p>
          <a:p>
            <a:pPr marL="0" indent="0" algn="l" rtl="0">
              <a:buNone/>
            </a:pPr>
            <a:r>
              <a:rPr lang="en-US" b="1" dirty="0" smtClean="0">
                <a:solidFill>
                  <a:srgbClr val="FF0066"/>
                </a:solidFill>
                <a:latin typeface="Calibri"/>
                <a:cs typeface="Calibri"/>
                <a:sym typeface="Symbol"/>
              </a:rPr>
              <a:t>The  alkaline urine&amp; acidic blood is called paradoxical acidosis</a:t>
            </a:r>
          </a:p>
          <a:p>
            <a:pPr marL="0" indent="0" algn="l" rtl="0">
              <a:buNone/>
            </a:pPr>
            <a:endParaRPr lang="en-US" b="1" dirty="0" smtClean="0">
              <a:solidFill>
                <a:srgbClr val="FF0066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7385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ورق">
  <a:themeElements>
    <a:clrScheme name="ورق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ورق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ورق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785</TotalTime>
  <Words>1081</Words>
  <Application>Microsoft Office PowerPoint</Application>
  <PresentationFormat>عرض على الشاشة (3:4)‏</PresentationFormat>
  <Paragraphs>190</Paragraphs>
  <Slides>18</Slides>
  <Notes>2</Notes>
  <HiddenSlides>0</HiddenSlides>
  <MMClips>0</MMClips>
  <ScaleCrop>false</ScaleCrop>
  <HeadingPairs>
    <vt:vector size="4" baseType="variant">
      <vt:variant>
        <vt:lpstr>نسق</vt:lpstr>
      </vt:variant>
      <vt:variant>
        <vt:i4>2</vt:i4>
      </vt:variant>
      <vt:variant>
        <vt:lpstr>عناوين الشرائح</vt:lpstr>
      </vt:variant>
      <vt:variant>
        <vt:i4>18</vt:i4>
      </vt:variant>
    </vt:vector>
  </HeadingPairs>
  <TitlesOfParts>
    <vt:vector size="20" baseType="lpstr">
      <vt:lpstr>سمة Office</vt:lpstr>
      <vt:lpstr>ورق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Nagla</dc:creator>
  <cp:lastModifiedBy>Nagla</cp:lastModifiedBy>
  <cp:revision>58</cp:revision>
  <dcterms:created xsi:type="dcterms:W3CDTF">2013-10-10T20:40:41Z</dcterms:created>
  <dcterms:modified xsi:type="dcterms:W3CDTF">2013-10-13T07:31:08Z</dcterms:modified>
</cp:coreProperties>
</file>