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332" r:id="rId3"/>
    <p:sldId id="333" r:id="rId4"/>
    <p:sldId id="258" r:id="rId5"/>
    <p:sldId id="331" r:id="rId6"/>
    <p:sldId id="334" r:id="rId7"/>
    <p:sldId id="263" r:id="rId8"/>
    <p:sldId id="309" r:id="rId9"/>
    <p:sldId id="328" r:id="rId10"/>
    <p:sldId id="310" r:id="rId11"/>
    <p:sldId id="315" r:id="rId12"/>
    <p:sldId id="308" r:id="rId13"/>
    <p:sldId id="264" r:id="rId14"/>
    <p:sldId id="314" r:id="rId15"/>
    <p:sldId id="318" r:id="rId16"/>
    <p:sldId id="266" r:id="rId17"/>
    <p:sldId id="268" r:id="rId18"/>
    <p:sldId id="306" r:id="rId19"/>
    <p:sldId id="320" r:id="rId20"/>
    <p:sldId id="307" r:id="rId21"/>
    <p:sldId id="292" r:id="rId22"/>
    <p:sldId id="293" r:id="rId23"/>
    <p:sldId id="321" r:id="rId24"/>
    <p:sldId id="337" r:id="rId25"/>
    <p:sldId id="267" r:id="rId26"/>
    <p:sldId id="269" r:id="rId27"/>
    <p:sldId id="270" r:id="rId28"/>
    <p:sldId id="271" r:id="rId29"/>
    <p:sldId id="301" r:id="rId30"/>
    <p:sldId id="272" r:id="rId31"/>
    <p:sldId id="274" r:id="rId32"/>
    <p:sldId id="316" r:id="rId33"/>
    <p:sldId id="275" r:id="rId34"/>
    <p:sldId id="276" r:id="rId35"/>
    <p:sldId id="277" r:id="rId36"/>
    <p:sldId id="338" r:id="rId37"/>
    <p:sldId id="278" r:id="rId38"/>
    <p:sldId id="279" r:id="rId39"/>
    <p:sldId id="280" r:id="rId40"/>
    <p:sldId id="281" r:id="rId41"/>
    <p:sldId id="282" r:id="rId42"/>
    <p:sldId id="283" r:id="rId43"/>
    <p:sldId id="302" r:id="rId44"/>
    <p:sldId id="284" r:id="rId45"/>
    <p:sldId id="303" r:id="rId46"/>
    <p:sldId id="317" r:id="rId47"/>
    <p:sldId id="285" r:id="rId48"/>
    <p:sldId id="286" r:id="rId49"/>
    <p:sldId id="295" r:id="rId50"/>
    <p:sldId id="322" r:id="rId51"/>
    <p:sldId id="287" r:id="rId52"/>
    <p:sldId id="289" r:id="rId53"/>
    <p:sldId id="290" r:id="rId54"/>
    <p:sldId id="319" r:id="rId55"/>
    <p:sldId id="296" r:id="rId56"/>
    <p:sldId id="288" r:id="rId57"/>
    <p:sldId id="304" r:id="rId58"/>
    <p:sldId id="311" r:id="rId59"/>
    <p:sldId id="30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43" autoAdjust="0"/>
    <p:restoredTop sz="94660"/>
  </p:normalViewPr>
  <p:slideViewPr>
    <p:cSldViewPr>
      <p:cViewPr varScale="1">
        <p:scale>
          <a:sx n="64" d="100"/>
          <a:sy n="64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B05D-DBB2-43A1-9101-A6839267CFF3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B68CC-268A-418A-ADC3-E6778E33869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68CC-268A-418A-ADC3-E6778E338693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68CC-268A-418A-ADC3-E6778E338693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684122-C662-4553-B747-67ACAF980160}" type="datetimeFigureOut">
              <a:rPr lang="en-US" smtClean="0"/>
              <a:pPr/>
              <a:t>3/4/2014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63039E-DF4C-41A2-9267-C8D8771E67B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Anaesthesia</a:t>
            </a:r>
            <a:r>
              <a:rPr lang="en-US" dirty="0" smtClean="0"/>
              <a:t> for renal transplant surgery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</a:t>
            </a:r>
            <a:r>
              <a:rPr lang="en-US" dirty="0" smtClean="0"/>
              <a:t>                                       </a:t>
            </a:r>
          </a:p>
          <a:p>
            <a:r>
              <a:rPr lang="en-US" sz="6400" dirty="0" smtClean="0"/>
              <a:t> </a:t>
            </a:r>
            <a:r>
              <a:rPr lang="en-US" sz="6400" dirty="0" smtClean="0"/>
              <a:t>                            </a:t>
            </a:r>
            <a:r>
              <a:rPr lang="en-US" sz="6400" dirty="0" smtClean="0"/>
              <a:t> Dr M </a:t>
            </a:r>
            <a:r>
              <a:rPr lang="en-US" sz="6400" dirty="0" err="1" smtClean="0"/>
              <a:t>Sabra</a:t>
            </a:r>
            <a:r>
              <a:rPr lang="en-US" dirty="0" smtClean="0"/>
              <a:t>			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Needs  4 weeks to mature </a:t>
            </a:r>
          </a:p>
          <a:p>
            <a:pPr>
              <a:buNone/>
            </a:pPr>
            <a:r>
              <a:rPr lang="en-US" dirty="0" smtClean="0"/>
              <a:t> Complications :</a:t>
            </a:r>
          </a:p>
          <a:p>
            <a:r>
              <a:rPr lang="en-US" dirty="0" smtClean="0"/>
              <a:t>Thrombosis 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err="1" smtClean="0"/>
              <a:t>Haemorrage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Steal</a:t>
            </a:r>
          </a:p>
          <a:p>
            <a:pPr>
              <a:buNone/>
            </a:pPr>
            <a:r>
              <a:rPr lang="en-US" dirty="0" smtClean="0"/>
              <a:t>Precautions-</a:t>
            </a:r>
          </a:p>
          <a:p>
            <a:r>
              <a:rPr lang="en-US" dirty="0" smtClean="0"/>
              <a:t>Padding of fistula</a:t>
            </a:r>
          </a:p>
          <a:p>
            <a:r>
              <a:rPr lang="en-US" dirty="0" smtClean="0"/>
              <a:t>Avoid BP cuff</a:t>
            </a:r>
          </a:p>
          <a:p>
            <a:r>
              <a:rPr lang="en-US" dirty="0" smtClean="0"/>
              <a:t>No sampling</a:t>
            </a:r>
          </a:p>
          <a:p>
            <a:r>
              <a:rPr lang="en-US" dirty="0" smtClean="0"/>
              <a:t>Avoid hypotension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of fistula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Peritoneum  as endogenous  dialysis membrane</a:t>
            </a:r>
          </a:p>
          <a:p>
            <a:r>
              <a:rPr lang="en-US" dirty="0" smtClean="0"/>
              <a:t>CAPD /CCPD</a:t>
            </a:r>
          </a:p>
          <a:p>
            <a:r>
              <a:rPr lang="en-US" dirty="0" smtClean="0"/>
              <a:t>Access via </a:t>
            </a:r>
            <a:r>
              <a:rPr lang="en-US" dirty="0" err="1" smtClean="0"/>
              <a:t>silastic</a:t>
            </a:r>
            <a:r>
              <a:rPr lang="en-US" dirty="0" smtClean="0"/>
              <a:t> catheter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Peritonial</a:t>
            </a:r>
            <a:r>
              <a:rPr lang="en-US" dirty="0" smtClean="0"/>
              <a:t> dialysis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74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89541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IN" dirty="0"/>
                    </a:p>
                  </a:txBody>
                  <a:tcPr/>
                </a:tc>
              </a:tr>
              <a:tr h="1339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Hemodialysis</a:t>
                      </a:r>
                      <a:r>
                        <a:rPr lang="en-US" dirty="0" smtClean="0"/>
                        <a:t> – short time , better</a:t>
                      </a:r>
                      <a:r>
                        <a:rPr lang="en-US" baseline="0" dirty="0" smtClean="0"/>
                        <a:t> small solute removal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heparin ,vascular access , hypotension , poor BP control</a:t>
                      </a:r>
                      <a:endParaRPr lang="en-IN" dirty="0"/>
                    </a:p>
                  </a:txBody>
                  <a:tcPr/>
                </a:tc>
              </a:tr>
              <a:tr h="23171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Peritonial</a:t>
                      </a:r>
                      <a:r>
                        <a:rPr lang="en-US" baseline="0" dirty="0" smtClean="0"/>
                        <a:t> : steady state , higher </a:t>
                      </a:r>
                      <a:r>
                        <a:rPr lang="en-US" baseline="0" dirty="0" err="1" smtClean="0"/>
                        <a:t>hematocrit</a:t>
                      </a:r>
                      <a:r>
                        <a:rPr lang="en-US" baseline="0" dirty="0" smtClean="0"/>
                        <a:t>, better BP control , large solute removal , source of nutrition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Peritonitis</a:t>
                      </a:r>
                      <a:r>
                        <a:rPr lang="en-US" baseline="0" dirty="0" smtClean="0"/>
                        <a:t> ,  hernia back pain , obesity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Hemodialysis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peritonial</a:t>
            </a:r>
            <a:r>
              <a:rPr lang="en-US" dirty="0" smtClean="0"/>
              <a:t> dialysis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Acute :</a:t>
            </a:r>
          </a:p>
          <a:p>
            <a:r>
              <a:rPr lang="en-US" dirty="0" err="1" smtClean="0"/>
              <a:t>Hypovolemia</a:t>
            </a:r>
            <a:endParaRPr lang="en-US" dirty="0" smtClean="0"/>
          </a:p>
          <a:p>
            <a:r>
              <a:rPr lang="en-US" dirty="0" smtClean="0"/>
              <a:t>Electrolyte imbalance</a:t>
            </a:r>
          </a:p>
          <a:p>
            <a:r>
              <a:rPr lang="en-US" dirty="0" smtClean="0"/>
              <a:t>Disequilibrium syndrome</a:t>
            </a:r>
          </a:p>
          <a:p>
            <a:pPr>
              <a:buNone/>
            </a:pPr>
            <a:r>
              <a:rPr lang="en-US" dirty="0" smtClean="0"/>
              <a:t>Chronic :</a:t>
            </a:r>
          </a:p>
          <a:p>
            <a:r>
              <a:rPr lang="en-US" dirty="0" smtClean="0"/>
              <a:t>Dialysis dementia</a:t>
            </a:r>
          </a:p>
          <a:p>
            <a:r>
              <a:rPr lang="en-US" dirty="0" err="1" smtClean="0"/>
              <a:t>Hypoproteinemia</a:t>
            </a:r>
            <a:endParaRPr lang="en-US" dirty="0" smtClean="0"/>
          </a:p>
          <a:p>
            <a:r>
              <a:rPr lang="en-US" dirty="0" smtClean="0"/>
              <a:t>infections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Complications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quality of life </a:t>
            </a:r>
          </a:p>
          <a:p>
            <a:r>
              <a:rPr lang="en-US" dirty="0" smtClean="0"/>
              <a:t>Better  5 yr survival rates  70% </a:t>
            </a:r>
            <a:r>
              <a:rPr lang="en-US" dirty="0" err="1" smtClean="0"/>
              <a:t>vs</a:t>
            </a:r>
            <a:r>
              <a:rPr lang="en-US" dirty="0" smtClean="0"/>
              <a:t> 30%</a:t>
            </a:r>
          </a:p>
          <a:p>
            <a:r>
              <a:rPr lang="en-US" dirty="0" smtClean="0"/>
              <a:t>Improves </a:t>
            </a:r>
            <a:r>
              <a:rPr lang="en-US" dirty="0" err="1" smtClean="0"/>
              <a:t>anaemia</a:t>
            </a:r>
            <a:r>
              <a:rPr lang="en-US" dirty="0" smtClean="0"/>
              <a:t> , peripheral neuropathy , autonomic neuropathy  and </a:t>
            </a:r>
            <a:r>
              <a:rPr lang="en-US" dirty="0" err="1" smtClean="0"/>
              <a:t>cardiomyopathy</a:t>
            </a:r>
            <a:endParaRPr lang="en-US" dirty="0" smtClean="0"/>
          </a:p>
          <a:p>
            <a:r>
              <a:rPr lang="en-US" dirty="0" smtClean="0"/>
              <a:t>Dialysis negatively affects success of transplantation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Transplant  Vs dialysis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ESRD with expected 5 yr survival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 for transplant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i="1" dirty="0" smtClean="0"/>
              <a:t>Absolute</a:t>
            </a:r>
            <a:r>
              <a:rPr lang="en-IN" dirty="0" smtClean="0"/>
              <a:t> contraindications  :</a:t>
            </a:r>
          </a:p>
          <a:p>
            <a:r>
              <a:rPr lang="en-IN" dirty="0" smtClean="0"/>
              <a:t>Disseminated or untreated cancer </a:t>
            </a:r>
          </a:p>
          <a:p>
            <a:r>
              <a:rPr lang="en-IN" dirty="0" smtClean="0"/>
              <a:t>Severe psychiatric disease </a:t>
            </a:r>
          </a:p>
          <a:p>
            <a:r>
              <a:rPr lang="en-IN" dirty="0" smtClean="0"/>
              <a:t>Irresolvable psychosocial problems </a:t>
            </a:r>
          </a:p>
          <a:p>
            <a:r>
              <a:rPr lang="en-IN" dirty="0" smtClean="0"/>
              <a:t>Persistent substance abuse </a:t>
            </a:r>
          </a:p>
          <a:p>
            <a:r>
              <a:rPr lang="en-IN" dirty="0" smtClean="0"/>
              <a:t>Severe mental retardation </a:t>
            </a:r>
          </a:p>
          <a:p>
            <a:r>
              <a:rPr lang="en-IN" dirty="0" smtClean="0"/>
              <a:t>Un-</a:t>
            </a:r>
            <a:r>
              <a:rPr lang="en-IN" dirty="0" err="1" smtClean="0"/>
              <a:t>reconstructable</a:t>
            </a:r>
            <a:r>
              <a:rPr lang="en-IN" dirty="0" smtClean="0"/>
              <a:t> coronary artery disease or refractory congestive heart failure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Contraindications for renal transplant 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Treated malignancy</a:t>
            </a:r>
          </a:p>
          <a:p>
            <a:r>
              <a:rPr lang="en-US" dirty="0" smtClean="0"/>
              <a:t>Chronic liver disease</a:t>
            </a:r>
          </a:p>
          <a:p>
            <a:r>
              <a:rPr lang="en-US" dirty="0" smtClean="0"/>
              <a:t>History of substance abuse</a:t>
            </a:r>
          </a:p>
          <a:p>
            <a:r>
              <a:rPr lang="en-US" dirty="0" smtClean="0"/>
              <a:t>Structural genitourinary tract anomaly</a:t>
            </a:r>
          </a:p>
          <a:p>
            <a:r>
              <a:rPr lang="en-US" dirty="0" smtClean="0"/>
              <a:t>Past </a:t>
            </a:r>
            <a:r>
              <a:rPr lang="en-US" smtClean="0"/>
              <a:t>psychosocial abnormality</a:t>
            </a: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contraindications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LIVE or CADAVER</a:t>
            </a:r>
          </a:p>
          <a:p>
            <a:pPr>
              <a:buNone/>
            </a:pPr>
            <a:r>
              <a:rPr lang="en-US" dirty="0" smtClean="0"/>
              <a:t>Live -&gt; related or  unrelated </a:t>
            </a:r>
          </a:p>
          <a:p>
            <a:pPr>
              <a:buNone/>
            </a:pPr>
            <a:r>
              <a:rPr lang="en-US" dirty="0" smtClean="0"/>
              <a:t>Ideal donor </a:t>
            </a:r>
          </a:p>
          <a:p>
            <a:pPr>
              <a:buNone/>
            </a:pPr>
            <a:r>
              <a:rPr lang="en-US" dirty="0" smtClean="0"/>
              <a:t>Age = 18  - 60yrs </a:t>
            </a:r>
          </a:p>
          <a:p>
            <a:pPr>
              <a:buNone/>
            </a:pPr>
            <a:r>
              <a:rPr lang="en-US" dirty="0" smtClean="0"/>
              <a:t>Compatible blood group</a:t>
            </a:r>
          </a:p>
          <a:p>
            <a:pPr>
              <a:buNone/>
            </a:pPr>
            <a:r>
              <a:rPr lang="en-US" dirty="0" smtClean="0"/>
              <a:t>No DM or HTN</a:t>
            </a:r>
          </a:p>
          <a:p>
            <a:pPr>
              <a:buNone/>
            </a:pPr>
            <a:r>
              <a:rPr lang="en-US" dirty="0" smtClean="0"/>
              <a:t>Psychologically motivated</a:t>
            </a:r>
          </a:p>
          <a:p>
            <a:pPr>
              <a:buNone/>
            </a:pPr>
            <a:r>
              <a:rPr lang="en-US" dirty="0" smtClean="0"/>
              <a:t>Viral markers ( - 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Donors for kidney transplant :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informed of risk and benefits</a:t>
            </a:r>
          </a:p>
          <a:p>
            <a:r>
              <a:rPr lang="en-US" dirty="0" smtClean="0"/>
              <a:t>Aware of alternative methods</a:t>
            </a:r>
          </a:p>
          <a:p>
            <a:r>
              <a:rPr lang="en-US" dirty="0" smtClean="0"/>
              <a:t>Willing to donate</a:t>
            </a:r>
          </a:p>
          <a:p>
            <a:r>
              <a:rPr lang="en-US" dirty="0" smtClean="0"/>
              <a:t>Psychosocially capable</a:t>
            </a:r>
          </a:p>
          <a:p>
            <a:pPr>
              <a:buNone/>
            </a:pPr>
            <a:r>
              <a:rPr lang="en-US" dirty="0" smtClean="0"/>
              <a:t>Unrelated donors –</a:t>
            </a:r>
          </a:p>
          <a:p>
            <a:r>
              <a:rPr lang="en-US" dirty="0" smtClean="0"/>
              <a:t>Need permission from authorization committee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op consent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ESRD  is defined as irreversible decline in  kidney function, which is severe enough to be fatal in the absence of dialysis or transplantation.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ESRD is included under stage 5 of the National Kidney Foundation Kidney Disease Outcomes Quality Initiative classification of chronic kidney disease (CKD), where it refers to individuals with an estimated </a:t>
            </a:r>
            <a:r>
              <a:rPr lang="en-US" sz="2400" dirty="0" err="1" smtClean="0"/>
              <a:t>glomerular</a:t>
            </a:r>
            <a:r>
              <a:rPr lang="en-US" sz="2400" dirty="0" smtClean="0"/>
              <a:t> filtration rate less than 15 </a:t>
            </a:r>
            <a:r>
              <a:rPr lang="en-US" sz="2400" dirty="0" err="1" smtClean="0"/>
              <a:t>mL</a:t>
            </a:r>
            <a:r>
              <a:rPr lang="en-US" sz="2400" dirty="0" smtClean="0"/>
              <a:t> per minute per 1.73 m2 body surface area, or those requiring dialysis irrespective of </a:t>
            </a:r>
            <a:r>
              <a:rPr lang="en-US" sz="2400" dirty="0" err="1" smtClean="0"/>
              <a:t>glomerular</a:t>
            </a:r>
            <a:r>
              <a:rPr lang="en-US" sz="2400" dirty="0" smtClean="0"/>
              <a:t> filtration rate </a:t>
            </a:r>
            <a:endParaRPr lang="ar-EG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End-stage renal disease (ESRD)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Hemogram</a:t>
            </a:r>
            <a:r>
              <a:rPr lang="en-US" dirty="0" smtClean="0"/>
              <a:t>  ,KFT , LFT</a:t>
            </a:r>
          </a:p>
          <a:p>
            <a:r>
              <a:rPr lang="en-US" dirty="0" smtClean="0"/>
              <a:t>CT angiography and </a:t>
            </a:r>
            <a:r>
              <a:rPr lang="en-US" dirty="0" err="1" smtClean="0"/>
              <a:t>urography</a:t>
            </a:r>
            <a:endParaRPr lang="en-US" dirty="0" smtClean="0"/>
          </a:p>
          <a:p>
            <a:r>
              <a:rPr lang="en-US" dirty="0" smtClean="0"/>
              <a:t>Psychiatry , dental ,</a:t>
            </a:r>
            <a:r>
              <a:rPr lang="en-US" dirty="0" err="1" smtClean="0"/>
              <a:t>opthalmologic</a:t>
            </a:r>
            <a:r>
              <a:rPr lang="en-US" dirty="0" smtClean="0"/>
              <a:t> and cardiac evaluation</a:t>
            </a:r>
          </a:p>
          <a:p>
            <a:r>
              <a:rPr lang="en-US" dirty="0" smtClean="0"/>
              <a:t>CMV antibodies</a:t>
            </a:r>
          </a:p>
          <a:p>
            <a:r>
              <a:rPr lang="en-US" dirty="0" smtClean="0"/>
              <a:t>Tumors   scan  and global GFR</a:t>
            </a:r>
          </a:p>
          <a:p>
            <a:r>
              <a:rPr lang="en-US" dirty="0" smtClean="0"/>
              <a:t>Immunological testing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physical health ASA 1or 2</a:t>
            </a:r>
          </a:p>
          <a:p>
            <a:r>
              <a:rPr lang="en-US" dirty="0" smtClean="0"/>
              <a:t>Open / laparoscopic</a:t>
            </a:r>
          </a:p>
          <a:p>
            <a:r>
              <a:rPr lang="en-US" dirty="0" smtClean="0"/>
              <a:t>Flank position – risk of hypotension </a:t>
            </a:r>
          </a:p>
          <a:p>
            <a:r>
              <a:rPr lang="en-US" dirty="0" smtClean="0"/>
              <a:t>Maintain good hydration and </a:t>
            </a:r>
            <a:r>
              <a:rPr lang="en-US" dirty="0" err="1" smtClean="0"/>
              <a:t>diuresis</a:t>
            </a:r>
            <a:endParaRPr lang="en-US" dirty="0" smtClean="0"/>
          </a:p>
          <a:p>
            <a:r>
              <a:rPr lang="en-US" dirty="0" err="1" smtClean="0"/>
              <a:t>Mannitol</a:t>
            </a:r>
            <a:r>
              <a:rPr lang="en-US" dirty="0" smtClean="0"/>
              <a:t> before cross clamping </a:t>
            </a:r>
          </a:p>
          <a:p>
            <a:r>
              <a:rPr lang="en-US" dirty="0" smtClean="0"/>
              <a:t>Avoid direct acting </a:t>
            </a:r>
            <a:r>
              <a:rPr lang="en-US" dirty="0" err="1" smtClean="0"/>
              <a:t>vasopressors</a:t>
            </a:r>
            <a:endParaRPr lang="en-US" dirty="0" smtClean="0"/>
          </a:p>
          <a:p>
            <a:r>
              <a:rPr lang="en-US" dirty="0" smtClean="0"/>
              <a:t>Post op pain – iv </a:t>
            </a:r>
            <a:r>
              <a:rPr lang="en-US" dirty="0" err="1" smtClean="0"/>
              <a:t>opioids</a:t>
            </a:r>
            <a:r>
              <a:rPr lang="en-US" dirty="0" smtClean="0"/>
              <a:t> , no NSAIDS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Anaesthetic</a:t>
            </a:r>
            <a:r>
              <a:rPr lang="en-US" dirty="0" smtClean="0"/>
              <a:t> concerns for living </a:t>
            </a:r>
            <a:br>
              <a:rPr lang="en-US" dirty="0" smtClean="0"/>
            </a:br>
            <a:r>
              <a:rPr lang="en-US" dirty="0" smtClean="0"/>
              <a:t>donors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Brain dead donors or non heart beating :</a:t>
            </a:r>
          </a:p>
          <a:p>
            <a:pPr>
              <a:buNone/>
            </a:pPr>
            <a:r>
              <a:rPr lang="en-US" dirty="0" smtClean="0"/>
              <a:t>Brain dead donors :</a:t>
            </a:r>
          </a:p>
          <a:p>
            <a:r>
              <a:rPr lang="en-US" dirty="0" smtClean="0"/>
              <a:t>Need </a:t>
            </a:r>
            <a:r>
              <a:rPr lang="en-US" dirty="0" err="1" smtClean="0"/>
              <a:t>peri</a:t>
            </a:r>
            <a:r>
              <a:rPr lang="en-US" dirty="0" smtClean="0"/>
              <a:t> op hemodynamic stabilization</a:t>
            </a:r>
          </a:p>
          <a:p>
            <a:r>
              <a:rPr lang="en-US" dirty="0" smtClean="0"/>
              <a:t>Metabolic and electrolyte disturbances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Intra op goals ( rule of 100 ):</a:t>
            </a:r>
          </a:p>
          <a:p>
            <a:r>
              <a:rPr lang="en-US" dirty="0" smtClean="0"/>
              <a:t>Systolic BP &gt;100 mm hg</a:t>
            </a:r>
          </a:p>
          <a:p>
            <a:r>
              <a:rPr lang="en-US" dirty="0" smtClean="0"/>
              <a:t>Pao2 &gt; 100mm hg</a:t>
            </a:r>
          </a:p>
          <a:p>
            <a:r>
              <a:rPr lang="en-US" dirty="0" smtClean="0"/>
              <a:t>Urine output &gt; 100ml /hr </a:t>
            </a:r>
          </a:p>
          <a:p>
            <a:r>
              <a:rPr lang="en-US" dirty="0" smtClean="0"/>
              <a:t>Hemoglobin  &gt; 10 gm/dl</a:t>
            </a:r>
          </a:p>
          <a:p>
            <a:r>
              <a:rPr lang="en-US" dirty="0" smtClean="0"/>
              <a:t>CVP between 5 -10 mm Hg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Anaesthetic</a:t>
            </a:r>
            <a:r>
              <a:rPr lang="en-US" dirty="0" smtClean="0"/>
              <a:t> concerns for cadaveric donors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relaxation needed</a:t>
            </a:r>
          </a:p>
          <a:p>
            <a:r>
              <a:rPr lang="en-US" dirty="0" smtClean="0"/>
              <a:t>Analgesia  ?????  required</a:t>
            </a:r>
          </a:p>
          <a:p>
            <a:r>
              <a:rPr lang="en-US" dirty="0" smtClean="0"/>
              <a:t>Volatile and </a:t>
            </a:r>
            <a:r>
              <a:rPr lang="en-US" dirty="0" err="1" smtClean="0"/>
              <a:t>opioids</a:t>
            </a:r>
            <a:r>
              <a:rPr lang="en-US" dirty="0" smtClean="0"/>
              <a:t> needed for hemodynamic stability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i="1" u="sng" dirty="0" smtClean="0"/>
              <a:t>Important pre-operative considerations prior to renal transplant</a:t>
            </a:r>
            <a:r>
              <a:rPr lang="en-US" sz="31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Cardiovascular disease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Ischaemic</a:t>
            </a:r>
            <a:r>
              <a:rPr lang="en-US" dirty="0" smtClean="0"/>
              <a:t> heart disease</a:t>
            </a:r>
          </a:p>
          <a:p>
            <a:pPr>
              <a:buNone/>
            </a:pPr>
            <a:r>
              <a:rPr lang="en-US" dirty="0" smtClean="0"/>
              <a:t>                Congestive cardiac failure</a:t>
            </a:r>
          </a:p>
          <a:p>
            <a:pPr>
              <a:buNone/>
            </a:pPr>
            <a:r>
              <a:rPr lang="en-US" dirty="0" smtClean="0"/>
              <a:t>                Hypertension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Hyperparathyroidism and elevated calcium and phosphate</a:t>
            </a:r>
          </a:p>
          <a:p>
            <a:r>
              <a:rPr lang="en-US" dirty="0" err="1" smtClean="0"/>
              <a:t>Dyslipidaemias</a:t>
            </a:r>
            <a:endParaRPr lang="en-US" dirty="0" smtClean="0"/>
          </a:p>
          <a:p>
            <a:r>
              <a:rPr lang="en-US" dirty="0" smtClean="0"/>
              <a:t>Infections</a:t>
            </a:r>
          </a:p>
          <a:p>
            <a:pPr>
              <a:buNone/>
            </a:pPr>
            <a:r>
              <a:rPr lang="en-US" dirty="0" smtClean="0"/>
              <a:t>              Hepatitis B</a:t>
            </a:r>
          </a:p>
          <a:p>
            <a:pPr>
              <a:buNone/>
            </a:pPr>
            <a:r>
              <a:rPr lang="en-US" dirty="0" smtClean="0"/>
              <a:t>              Hepatitis C</a:t>
            </a:r>
          </a:p>
          <a:p>
            <a:r>
              <a:rPr lang="en-US" dirty="0" smtClean="0"/>
              <a:t>Newer cardiovascular risk factors</a:t>
            </a:r>
          </a:p>
          <a:p>
            <a:pPr>
              <a:buNone/>
            </a:pPr>
            <a:r>
              <a:rPr lang="en-US" dirty="0" smtClean="0"/>
              <a:t>                                 C-reactive protein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Homocysteine</a:t>
            </a:r>
            <a:endParaRPr lang="en-US" dirty="0" smtClean="0"/>
          </a:p>
          <a:p>
            <a:r>
              <a:rPr lang="en-US" dirty="0" smtClean="0"/>
              <a:t>Duration of end-stage renal disease</a:t>
            </a:r>
          </a:p>
          <a:p>
            <a:r>
              <a:rPr lang="en-US" dirty="0" smtClean="0"/>
              <a:t>Centre effect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CVS :</a:t>
            </a:r>
          </a:p>
          <a:p>
            <a:pPr lvl="1"/>
            <a:r>
              <a:rPr lang="en-US" dirty="0" smtClean="0"/>
              <a:t>Control hypertension </a:t>
            </a:r>
          </a:p>
          <a:p>
            <a:pPr lvl="1"/>
            <a:r>
              <a:rPr lang="en-US" dirty="0" smtClean="0"/>
              <a:t>Accelerated CAD - </a:t>
            </a:r>
            <a:r>
              <a:rPr lang="en-US" dirty="0" err="1" smtClean="0"/>
              <a:t>dyslipidemia</a:t>
            </a:r>
            <a:r>
              <a:rPr lang="en-US" dirty="0" smtClean="0"/>
              <a:t> , hypertension , Calcium &amp; phosphate metabolism</a:t>
            </a:r>
          </a:p>
          <a:p>
            <a:pPr lvl="1"/>
            <a:r>
              <a:rPr lang="en-US" dirty="0" smtClean="0"/>
              <a:t> volume overload  - dialysis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– operative assessment and optimization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anemia  : </a:t>
            </a:r>
          </a:p>
          <a:p>
            <a:pPr>
              <a:buNone/>
            </a:pPr>
            <a:r>
              <a:rPr lang="en-US" dirty="0" smtClean="0"/>
              <a:t>             Maintain </a:t>
            </a:r>
            <a:r>
              <a:rPr lang="en-US" dirty="0" err="1" smtClean="0"/>
              <a:t>hematocrit</a:t>
            </a:r>
            <a:r>
              <a:rPr lang="en-US" dirty="0" smtClean="0"/>
              <a:t> close to 25%</a:t>
            </a:r>
          </a:p>
          <a:p>
            <a:pPr>
              <a:buNone/>
            </a:pPr>
            <a:r>
              <a:rPr lang="en-US" dirty="0" smtClean="0"/>
              <a:t>               Erythropoietin supplementation</a:t>
            </a:r>
          </a:p>
          <a:p>
            <a:pPr>
              <a:buNone/>
            </a:pPr>
            <a:r>
              <a:rPr lang="en-US" dirty="0" smtClean="0"/>
              <a:t>Uremic </a:t>
            </a:r>
            <a:r>
              <a:rPr lang="en-US" dirty="0" err="1" smtClean="0"/>
              <a:t>coagulopathy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  deficient factor VIII , </a:t>
            </a:r>
            <a:r>
              <a:rPr lang="en-US" dirty="0" err="1" smtClean="0"/>
              <a:t>VWf</a:t>
            </a:r>
            <a:r>
              <a:rPr lang="en-US" dirty="0" smtClean="0"/>
              <a:t> and abnormal platelet function</a:t>
            </a:r>
          </a:p>
          <a:p>
            <a:pPr>
              <a:buNone/>
            </a:pPr>
            <a:r>
              <a:rPr lang="en-US" dirty="0" smtClean="0"/>
              <a:t>           Dialysis , </a:t>
            </a:r>
            <a:r>
              <a:rPr lang="en-US" dirty="0" err="1" smtClean="0"/>
              <a:t>desmopressin</a:t>
            </a:r>
            <a:r>
              <a:rPr lang="en-US" dirty="0" smtClean="0"/>
              <a:t>, cryoprecipitate , FFP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Hematological assessment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Hyperkalemia</a:t>
            </a:r>
            <a:r>
              <a:rPr lang="en-US" dirty="0" smtClean="0"/>
              <a:t> – K &gt;5.5  need treatment</a:t>
            </a:r>
          </a:p>
          <a:p>
            <a:pPr>
              <a:buNone/>
            </a:pPr>
            <a:r>
              <a:rPr lang="en-US" dirty="0" smtClean="0"/>
              <a:t>          Dialysis or pharmacological intervention</a:t>
            </a:r>
          </a:p>
          <a:p>
            <a:r>
              <a:rPr lang="en-US" dirty="0" smtClean="0"/>
              <a:t>Calcium phosphate product   - calcification in vessel </a:t>
            </a:r>
          </a:p>
          <a:p>
            <a:r>
              <a:rPr lang="en-US" dirty="0" err="1" smtClean="0"/>
              <a:t>Hypermagnesemia</a:t>
            </a:r>
            <a:r>
              <a:rPr lang="en-US" dirty="0" smtClean="0"/>
              <a:t>   - enhance muscle relaxants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and electrolytes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Hypoalbuminemia</a:t>
            </a:r>
            <a:r>
              <a:rPr lang="en-US" dirty="0" smtClean="0"/>
              <a:t>  or volume overload– risk of pulmonary edema</a:t>
            </a:r>
          </a:p>
          <a:p>
            <a:r>
              <a:rPr lang="en-US" dirty="0" smtClean="0"/>
              <a:t>Pleural effusion</a:t>
            </a:r>
          </a:p>
          <a:p>
            <a:r>
              <a:rPr lang="en-US" dirty="0" smtClean="0"/>
              <a:t>Dialysis , albumin supplementation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status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B2CE-4755-47FA-9926-47DD94A39451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Stiff joint syndrome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Autonomic </a:t>
            </a:r>
            <a:r>
              <a:rPr lang="en-US" altLang="zh-TW" dirty="0" smtClean="0">
                <a:ea typeface="新細明體" pitchFamily="18" charset="-120"/>
              </a:rPr>
              <a:t>neuropathy</a:t>
            </a:r>
            <a:endParaRPr lang="en-US" altLang="zh-TW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Silent MI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Peripheral neuropathy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Electrolyte </a:t>
            </a:r>
            <a:r>
              <a:rPr lang="en-US" altLang="zh-TW" dirty="0" smtClean="0">
                <a:ea typeface="新細明體" pitchFamily="18" charset="-120"/>
              </a:rPr>
              <a:t>imbalance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Diffuse atherosclerosis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Ensure blood sugar control</a:t>
            </a: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Stages of Chronic Renal Failure based on GFR STAGES        GFR (</a:t>
            </a:r>
            <a:r>
              <a:rPr lang="en-US" sz="1800" dirty="0" smtClean="0"/>
              <a:t>ml/min/1.73m2 of a body surface area)</a:t>
            </a:r>
          </a:p>
          <a:p>
            <a:r>
              <a:rPr lang="en-US" dirty="0" smtClean="0"/>
              <a:t> STAGE-1      &gt; 90 </a:t>
            </a:r>
          </a:p>
          <a:p>
            <a:r>
              <a:rPr lang="en-US" dirty="0" smtClean="0"/>
              <a:t>STAGE-2         60-89</a:t>
            </a:r>
          </a:p>
          <a:p>
            <a:r>
              <a:rPr lang="en-US" dirty="0" smtClean="0"/>
              <a:t> STAGE-3        30-59</a:t>
            </a:r>
          </a:p>
          <a:p>
            <a:r>
              <a:rPr lang="en-US" dirty="0" smtClean="0"/>
              <a:t> STAGE-4        15-29 </a:t>
            </a:r>
          </a:p>
          <a:p>
            <a:r>
              <a:rPr lang="en-US" dirty="0" smtClean="0"/>
              <a:t>STAGE-5        &lt; 15  (ESRD)</a:t>
            </a:r>
            <a:endParaRPr lang="ar-E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</a:t>
            </a:r>
            <a:r>
              <a:rPr lang="en-US" dirty="0" err="1" smtClean="0"/>
              <a:t>haemodynamic</a:t>
            </a:r>
            <a:r>
              <a:rPr lang="en-US" dirty="0" smtClean="0"/>
              <a:t> fluctuation </a:t>
            </a:r>
          </a:p>
          <a:p>
            <a:r>
              <a:rPr lang="en-US" dirty="0" smtClean="0"/>
              <a:t>Risk of gastric aspiration</a:t>
            </a:r>
          </a:p>
          <a:p>
            <a:r>
              <a:rPr lang="en-US" dirty="0" smtClean="0"/>
              <a:t>Reduced heart rate variability  &gt;15 / min is normal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neuropathy: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of AV fistula </a:t>
            </a:r>
          </a:p>
          <a:p>
            <a:r>
              <a:rPr lang="en-US" dirty="0" smtClean="0"/>
              <a:t>Previous </a:t>
            </a:r>
            <a:r>
              <a:rPr lang="en-US" dirty="0" err="1" smtClean="0"/>
              <a:t>cannulation</a:t>
            </a:r>
            <a:endParaRPr lang="en-US" dirty="0" smtClean="0"/>
          </a:p>
          <a:p>
            <a:r>
              <a:rPr lang="en-US" dirty="0" err="1" smtClean="0"/>
              <a:t>Ascites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 compatibility</a:t>
            </a:r>
          </a:p>
          <a:p>
            <a:r>
              <a:rPr lang="en-US" dirty="0" smtClean="0"/>
              <a:t>HLA matching</a:t>
            </a:r>
          </a:p>
          <a:p>
            <a:r>
              <a:rPr lang="en-US" dirty="0" err="1" smtClean="0"/>
              <a:t>Crossmatching</a:t>
            </a:r>
            <a:r>
              <a:rPr lang="en-US" dirty="0" smtClean="0"/>
              <a:t>  negative </a:t>
            </a:r>
          </a:p>
          <a:p>
            <a:r>
              <a:rPr lang="en-US" dirty="0" smtClean="0"/>
              <a:t>PRA( panel reactive antibody)  levels ideally less than10%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Immunological assessment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, platelets ,KFT ,LFT, CXR ,ECG, echo , viral markers ,immunological testing</a:t>
            </a:r>
          </a:p>
          <a:p>
            <a:r>
              <a:rPr lang="en-US" dirty="0" smtClean="0"/>
              <a:t>Pre op dialysis  - a day prior to surgery</a:t>
            </a:r>
          </a:p>
          <a:p>
            <a:r>
              <a:rPr lang="en-US" dirty="0" smtClean="0"/>
              <a:t>Patients native urine output</a:t>
            </a:r>
          </a:p>
          <a:p>
            <a:r>
              <a:rPr lang="en-US" dirty="0" smtClean="0"/>
              <a:t>Post dialysis inv : serum electrolytes ,urea, ECG , CXR , pt weight (&lt;2kg difference)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investigation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 prophylaxis – delayed gastric emptying</a:t>
            </a:r>
          </a:p>
          <a:p>
            <a:r>
              <a:rPr lang="en-US" dirty="0" smtClean="0"/>
              <a:t>Dose reduction of H2 antagonists</a:t>
            </a:r>
          </a:p>
          <a:p>
            <a:r>
              <a:rPr lang="en-US" dirty="0" smtClean="0"/>
              <a:t>Continue </a:t>
            </a:r>
            <a:r>
              <a:rPr lang="en-US" dirty="0" err="1" smtClean="0"/>
              <a:t>antihypertensives</a:t>
            </a:r>
            <a:endParaRPr lang="en-US" dirty="0" smtClean="0"/>
          </a:p>
          <a:p>
            <a:r>
              <a:rPr lang="en-US" dirty="0" err="1" smtClean="0"/>
              <a:t>Anxiolysis</a:t>
            </a:r>
            <a:r>
              <a:rPr lang="en-US" dirty="0" smtClean="0"/>
              <a:t>  - </a:t>
            </a:r>
            <a:r>
              <a:rPr lang="en-US" dirty="0" err="1" smtClean="0"/>
              <a:t>midazolam</a:t>
            </a:r>
            <a:r>
              <a:rPr lang="en-US" dirty="0" smtClean="0"/>
              <a:t>  (water solubility 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Premedication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Standard ASA  monitoring -&gt; </a:t>
            </a:r>
          </a:p>
          <a:p>
            <a:r>
              <a:rPr lang="en-US" dirty="0" smtClean="0"/>
              <a:t>5 lead ECG </a:t>
            </a:r>
          </a:p>
          <a:p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endParaRPr lang="en-US" dirty="0" smtClean="0"/>
          </a:p>
          <a:p>
            <a:r>
              <a:rPr lang="en-US" dirty="0" smtClean="0"/>
              <a:t>eTCO2</a:t>
            </a:r>
          </a:p>
          <a:p>
            <a:r>
              <a:rPr lang="en-US" dirty="0" smtClean="0"/>
              <a:t>Temp</a:t>
            </a:r>
          </a:p>
          <a:p>
            <a:r>
              <a:rPr lang="en-US" dirty="0" smtClean="0"/>
              <a:t>NIBP ( non fistula arm )</a:t>
            </a:r>
          </a:p>
          <a:p>
            <a:r>
              <a:rPr lang="en-US" dirty="0" smtClean="0"/>
              <a:t>CVP ( PAC – sig LV dysfunction )</a:t>
            </a:r>
          </a:p>
          <a:p>
            <a:r>
              <a:rPr lang="en-US" dirty="0" smtClean="0"/>
              <a:t>NMT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Safety profile of drugs for </a:t>
            </a:r>
            <a:r>
              <a:rPr lang="en-US" sz="3200" dirty="0" err="1" smtClean="0"/>
              <a:t>anaesthesia</a:t>
            </a:r>
            <a:endParaRPr lang="ar-EG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5404" cy="5466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Thiopentone</a:t>
            </a:r>
            <a:r>
              <a:rPr lang="en-US" dirty="0" smtClean="0"/>
              <a:t>  - ↑free fraction needs reduced dosing, slow rate of administration</a:t>
            </a:r>
          </a:p>
          <a:p>
            <a:r>
              <a:rPr lang="en-US" dirty="0" err="1" smtClean="0"/>
              <a:t>Etomidate</a:t>
            </a:r>
            <a:r>
              <a:rPr lang="en-US" dirty="0" smtClean="0"/>
              <a:t> – minimal </a:t>
            </a:r>
            <a:r>
              <a:rPr lang="en-US" dirty="0" err="1" smtClean="0"/>
              <a:t>cardiodepressant</a:t>
            </a:r>
            <a:r>
              <a:rPr lang="en-US" dirty="0" smtClean="0"/>
              <a:t> effect</a:t>
            </a:r>
          </a:p>
          <a:p>
            <a:r>
              <a:rPr lang="en-US" dirty="0" err="1" smtClean="0"/>
              <a:t>Ketamine</a:t>
            </a:r>
            <a:r>
              <a:rPr lang="en-US" dirty="0" smtClean="0"/>
              <a:t>  - hypertensive effect  ; avoid</a:t>
            </a:r>
          </a:p>
          <a:p>
            <a:r>
              <a:rPr lang="en-US" dirty="0" err="1" smtClean="0"/>
              <a:t>Propofol</a:t>
            </a:r>
            <a:r>
              <a:rPr lang="en-US" dirty="0" smtClean="0"/>
              <a:t> -  titrated doses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inducing agent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Enflurane</a:t>
            </a:r>
            <a:r>
              <a:rPr lang="en-US" dirty="0" smtClean="0"/>
              <a:t> , </a:t>
            </a:r>
            <a:r>
              <a:rPr lang="en-US" dirty="0" err="1" smtClean="0"/>
              <a:t>methoxyflurane</a:t>
            </a:r>
            <a:r>
              <a:rPr lang="en-US" dirty="0" smtClean="0"/>
              <a:t> – </a:t>
            </a:r>
            <a:r>
              <a:rPr lang="en-US" dirty="0" err="1" smtClean="0"/>
              <a:t>flouride</a:t>
            </a:r>
            <a:r>
              <a:rPr lang="en-US" dirty="0" smtClean="0"/>
              <a:t> toxicity</a:t>
            </a:r>
          </a:p>
          <a:p>
            <a:r>
              <a:rPr lang="en-US" dirty="0" err="1" smtClean="0"/>
              <a:t>Desflurane</a:t>
            </a:r>
            <a:r>
              <a:rPr lang="en-US" dirty="0" smtClean="0"/>
              <a:t> , </a:t>
            </a:r>
            <a:r>
              <a:rPr lang="en-US" dirty="0" err="1" smtClean="0"/>
              <a:t>sevoflurane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Halothane – reduces RBF , cardiac depressant effect</a:t>
            </a:r>
          </a:p>
          <a:p>
            <a:r>
              <a:rPr lang="en-US" dirty="0" err="1" smtClean="0"/>
              <a:t>Isoflurane</a:t>
            </a:r>
            <a:r>
              <a:rPr lang="en-US" dirty="0" smtClean="0"/>
              <a:t> – preserves RBF , mild </a:t>
            </a:r>
            <a:r>
              <a:rPr lang="en-US" dirty="0" err="1" smtClean="0"/>
              <a:t>cardiodepressive</a:t>
            </a:r>
            <a:r>
              <a:rPr lang="en-US" dirty="0" smtClean="0"/>
              <a:t> effect  , low renal toxicity </a:t>
            </a:r>
          </a:p>
          <a:p>
            <a:pPr>
              <a:buNone/>
            </a:pPr>
            <a:r>
              <a:rPr lang="en-US" dirty="0" smtClean="0"/>
              <a:t>  Anesthetic agent of choice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Inhalational agents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Morphine , </a:t>
            </a:r>
            <a:r>
              <a:rPr lang="en-US" dirty="0" err="1" smtClean="0"/>
              <a:t>meperidine</a:t>
            </a:r>
            <a:r>
              <a:rPr lang="en-US" dirty="0" smtClean="0"/>
              <a:t> – metabolites </a:t>
            </a:r>
            <a:r>
              <a:rPr lang="en-US" dirty="0" err="1" smtClean="0"/>
              <a:t>renally</a:t>
            </a:r>
            <a:r>
              <a:rPr lang="en-US" dirty="0" smtClean="0"/>
              <a:t> excreted</a:t>
            </a:r>
          </a:p>
          <a:p>
            <a:r>
              <a:rPr lang="en-US" dirty="0" err="1" smtClean="0"/>
              <a:t>Fentanyl</a:t>
            </a:r>
            <a:endParaRPr lang="en-US" dirty="0" smtClean="0"/>
          </a:p>
          <a:p>
            <a:r>
              <a:rPr lang="en-US" dirty="0" err="1" smtClean="0"/>
              <a:t>Sufentanil</a:t>
            </a:r>
            <a:endParaRPr lang="en-US" dirty="0" smtClean="0"/>
          </a:p>
          <a:p>
            <a:r>
              <a:rPr lang="en-US" dirty="0" err="1" smtClean="0"/>
              <a:t>Alfentanil</a:t>
            </a:r>
            <a:endParaRPr lang="en-US" dirty="0" smtClean="0"/>
          </a:p>
          <a:p>
            <a:r>
              <a:rPr lang="en-US" dirty="0" err="1" smtClean="0"/>
              <a:t>Remifentanil</a:t>
            </a:r>
            <a:endParaRPr lang="en-US" dirty="0" smtClean="0"/>
          </a:p>
          <a:p>
            <a:r>
              <a:rPr lang="en-US" dirty="0" smtClean="0"/>
              <a:t>Doses reduced by 30-50%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DM 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Coronary artery diseases</a:t>
            </a:r>
          </a:p>
          <a:p>
            <a:r>
              <a:rPr lang="en-US" dirty="0" smtClean="0"/>
              <a:t>Congestive heart failure </a:t>
            </a:r>
          </a:p>
          <a:p>
            <a:r>
              <a:rPr lang="en-US" dirty="0" smtClean="0"/>
              <a:t>Glomerulonephritis</a:t>
            </a:r>
          </a:p>
          <a:p>
            <a:r>
              <a:rPr lang="en-US" dirty="0" smtClean="0"/>
              <a:t>Pyelonephritis</a:t>
            </a:r>
          </a:p>
          <a:p>
            <a:r>
              <a:rPr lang="en-US" dirty="0" smtClean="0"/>
              <a:t>Polycystic kidney</a:t>
            </a:r>
          </a:p>
          <a:p>
            <a:r>
              <a:rPr lang="en-US" dirty="0" smtClean="0"/>
              <a:t>Others : </a:t>
            </a:r>
            <a:r>
              <a:rPr lang="en-US" dirty="0" err="1" smtClean="0"/>
              <a:t>tubulointerstitial</a:t>
            </a:r>
            <a:r>
              <a:rPr lang="en-US" dirty="0" smtClean="0"/>
              <a:t> diseases and -other familial and congenital diseases 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ESRD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Atracurium</a:t>
            </a:r>
            <a:r>
              <a:rPr lang="en-US" dirty="0" smtClean="0"/>
              <a:t> and </a:t>
            </a:r>
            <a:r>
              <a:rPr lang="en-US" dirty="0" err="1" smtClean="0"/>
              <a:t>cisatracurium</a:t>
            </a:r>
            <a:r>
              <a:rPr lang="en-US" dirty="0" smtClean="0"/>
              <a:t>   - organ independent elimination</a:t>
            </a:r>
          </a:p>
          <a:p>
            <a:r>
              <a:rPr lang="en-US" dirty="0" smtClean="0"/>
              <a:t>Rapid sequence induction – </a:t>
            </a:r>
          </a:p>
          <a:p>
            <a:r>
              <a:rPr lang="en-US" dirty="0" err="1" smtClean="0"/>
              <a:t>Succinylcholine</a:t>
            </a:r>
            <a:r>
              <a:rPr lang="en-US" dirty="0" smtClean="0"/>
              <a:t>  - K &lt; 5.5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r>
              <a:rPr lang="en-US" dirty="0" err="1" smtClean="0"/>
              <a:t>Rocuronium</a:t>
            </a:r>
            <a:r>
              <a:rPr lang="en-US" dirty="0" smtClean="0"/>
              <a:t> – 1.5mg/kg , </a:t>
            </a:r>
            <a:r>
              <a:rPr lang="en-US" dirty="0" err="1" smtClean="0"/>
              <a:t>hepatobiliary</a:t>
            </a:r>
            <a:r>
              <a:rPr lang="en-US" dirty="0" smtClean="0"/>
              <a:t> elimination</a:t>
            </a:r>
          </a:p>
          <a:p>
            <a:r>
              <a:rPr lang="en-US" dirty="0" err="1" smtClean="0"/>
              <a:t>Vecuronium</a:t>
            </a:r>
            <a:r>
              <a:rPr lang="en-US" dirty="0" smtClean="0"/>
              <a:t> – metabolite accumulation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Muscle relaxants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asepsis</a:t>
            </a:r>
          </a:p>
          <a:p>
            <a:r>
              <a:rPr lang="en-US" dirty="0" smtClean="0"/>
              <a:t>Supine position , fistula care</a:t>
            </a:r>
          </a:p>
          <a:p>
            <a:r>
              <a:rPr lang="en-US" dirty="0" err="1" smtClean="0"/>
              <a:t>Preoxygenation</a:t>
            </a:r>
            <a:endParaRPr lang="en-US" dirty="0" smtClean="0"/>
          </a:p>
          <a:p>
            <a:r>
              <a:rPr lang="en-US" dirty="0" smtClean="0"/>
              <a:t>Rapid sequence intubation – diabetics</a:t>
            </a:r>
          </a:p>
          <a:p>
            <a:r>
              <a:rPr lang="en-US" dirty="0" smtClean="0"/>
              <a:t>IV agents  - </a:t>
            </a:r>
            <a:r>
              <a:rPr lang="en-US" dirty="0" err="1" smtClean="0"/>
              <a:t>thiopentone</a:t>
            </a:r>
            <a:r>
              <a:rPr lang="en-US" dirty="0" smtClean="0"/>
              <a:t> most popular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intravascular volume  - improves graft function</a:t>
            </a:r>
          </a:p>
          <a:p>
            <a:r>
              <a:rPr lang="en-US" dirty="0" smtClean="0"/>
              <a:t>Maintain CVP – 10 -15 mm hg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Mannitol</a:t>
            </a:r>
            <a:r>
              <a:rPr lang="en-US" dirty="0" smtClean="0"/>
              <a:t>  - 0.5-1 g/kg</a:t>
            </a:r>
          </a:p>
          <a:p>
            <a:r>
              <a:rPr lang="en-US" dirty="0" smtClean="0"/>
              <a:t>Increases  renal cortical blood flow and intravascular volume , free radical scavenger , increases release of prostaglandins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en-US" dirty="0" err="1" smtClean="0"/>
              <a:t>Intraoperative</a:t>
            </a:r>
            <a:r>
              <a:rPr lang="en-US" dirty="0" smtClean="0"/>
              <a:t> management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4D4-E7D8-42E1-BAC9-8718839C371D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Dopamine and </a:t>
            </a:r>
            <a:r>
              <a:rPr lang="en-US" altLang="zh-TW" dirty="0" err="1" smtClean="0">
                <a:ea typeface="新細明體" pitchFamily="18" charset="-120"/>
              </a:rPr>
              <a:t>Dopexamine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Low dose Dopamine has been proved neither a reduction in acute renal failure nor an improvement in renal function in </a:t>
            </a:r>
            <a:r>
              <a:rPr lang="en-US" altLang="zh-TW" sz="2800" dirty="0" smtClean="0">
                <a:ea typeface="新細明體" pitchFamily="18" charset="-120"/>
              </a:rPr>
              <a:t>patient </a:t>
            </a:r>
            <a:r>
              <a:rPr lang="en-US" altLang="zh-TW" sz="2800" dirty="0">
                <a:ea typeface="新細明體" pitchFamily="18" charset="-120"/>
              </a:rPr>
              <a:t>with renal failure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It also did not demonstrate improved renal protection when used in cadaveric renal transplantation.</a:t>
            </a:r>
          </a:p>
          <a:p>
            <a:pPr>
              <a:lnSpc>
                <a:spcPct val="90000"/>
              </a:lnSpc>
            </a:pPr>
            <a:r>
              <a:rPr lang="en-US" altLang="zh-TW" sz="2800" dirty="0" err="1" smtClean="0">
                <a:ea typeface="新細明體" pitchFamily="18" charset="-120"/>
              </a:rPr>
              <a:t>Dopexamine</a:t>
            </a:r>
            <a:r>
              <a:rPr lang="en-US" altLang="zh-TW" sz="2800" dirty="0" smtClean="0">
                <a:ea typeface="新細明體" pitchFamily="18" charset="-120"/>
              </a:rPr>
              <a:t> </a:t>
            </a:r>
            <a:r>
              <a:rPr lang="en-US" altLang="zh-TW" sz="2800" dirty="0">
                <a:ea typeface="新細明體" pitchFamily="18" charset="-120"/>
              </a:rPr>
              <a:t>has been shown some renal protection during aortic surgery but its potential benefit during renal transplant has not been evaluated.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Furosemide</a:t>
            </a:r>
            <a:r>
              <a:rPr lang="en-US" dirty="0" smtClean="0"/>
              <a:t>  - counteracts action of stress induced ADH release , inhibits Na –K </a:t>
            </a:r>
            <a:r>
              <a:rPr lang="en-US" dirty="0" err="1" smtClean="0"/>
              <a:t>ATPase</a:t>
            </a:r>
            <a:r>
              <a:rPr lang="en-US" dirty="0" smtClean="0"/>
              <a:t>  to decrease O2 consumption , converts </a:t>
            </a:r>
            <a:r>
              <a:rPr lang="en-US" dirty="0" err="1" smtClean="0"/>
              <a:t>oliguric</a:t>
            </a:r>
            <a:r>
              <a:rPr lang="en-US" dirty="0" smtClean="0"/>
              <a:t>  to non </a:t>
            </a:r>
            <a:r>
              <a:rPr lang="en-US" dirty="0" err="1" smtClean="0"/>
              <a:t>oliguric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Calcium channel blockers – </a:t>
            </a:r>
            <a:r>
              <a:rPr lang="en-US" dirty="0" err="1" smtClean="0"/>
              <a:t>verapamil</a:t>
            </a:r>
            <a:r>
              <a:rPr lang="en-US" dirty="0" smtClean="0"/>
              <a:t> injection in renal artery .Preserves RBF , reduces effects of cold ischemia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 potassium containing fluids in stage 5 CKD</a:t>
            </a:r>
          </a:p>
          <a:p>
            <a:r>
              <a:rPr lang="en-US" dirty="0" smtClean="0"/>
              <a:t>Medium / low molecular weight HES can be used </a:t>
            </a:r>
          </a:p>
          <a:p>
            <a:r>
              <a:rPr lang="en-US" dirty="0" smtClean="0"/>
              <a:t>Albumin can be used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in renal transplant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volume status</a:t>
            </a:r>
          </a:p>
          <a:p>
            <a:r>
              <a:rPr lang="en-US" dirty="0" smtClean="0"/>
              <a:t>Maintain blood pressure</a:t>
            </a:r>
          </a:p>
          <a:p>
            <a:r>
              <a:rPr lang="en-US" dirty="0" smtClean="0"/>
              <a:t>Avoid renal vasoconstriction</a:t>
            </a:r>
          </a:p>
          <a:p>
            <a:r>
              <a:rPr lang="en-US" dirty="0" smtClean="0"/>
              <a:t>Prevent tubular obstruction</a:t>
            </a:r>
          </a:p>
          <a:p>
            <a:r>
              <a:rPr lang="en-US" dirty="0" smtClean="0"/>
              <a:t>diuretics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improving urine output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Extra caution  :</a:t>
            </a:r>
          </a:p>
          <a:p>
            <a:r>
              <a:rPr lang="en-US" dirty="0" smtClean="0"/>
              <a:t>Intubation – avoid hypertension and tachycardia</a:t>
            </a:r>
          </a:p>
          <a:p>
            <a:r>
              <a:rPr lang="en-US" dirty="0" err="1" smtClean="0"/>
              <a:t>Anastomosis</a:t>
            </a:r>
            <a:r>
              <a:rPr lang="en-US" dirty="0" smtClean="0"/>
              <a:t>  - avoid hypotension, </a:t>
            </a:r>
            <a:r>
              <a:rPr lang="en-US" dirty="0" err="1" smtClean="0"/>
              <a:t>hypovolemia</a:t>
            </a:r>
            <a:r>
              <a:rPr lang="en-US" dirty="0" smtClean="0"/>
              <a:t> and </a:t>
            </a:r>
            <a:r>
              <a:rPr lang="en-US" dirty="0" err="1" smtClean="0"/>
              <a:t>hyperkalemia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Extubation</a:t>
            </a:r>
            <a:r>
              <a:rPr lang="en-US" dirty="0" smtClean="0"/>
              <a:t>  - NMB fully reversed  , awake patient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Intraoperative</a:t>
            </a:r>
            <a:r>
              <a:rPr lang="en-US" dirty="0" smtClean="0"/>
              <a:t> complications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urine output </a:t>
            </a:r>
          </a:p>
          <a:p>
            <a:r>
              <a:rPr lang="en-US" dirty="0" smtClean="0"/>
              <a:t>Post op analgesia – intermittent boluses of </a:t>
            </a:r>
            <a:r>
              <a:rPr lang="en-US" dirty="0" err="1" smtClean="0"/>
              <a:t>fentanyl</a:t>
            </a:r>
            <a:r>
              <a:rPr lang="en-US" dirty="0" smtClean="0"/>
              <a:t> /morphine or PCA</a:t>
            </a:r>
          </a:p>
          <a:p>
            <a:r>
              <a:rPr lang="en-US" dirty="0" smtClean="0"/>
              <a:t>Potassium levels , urea and </a:t>
            </a:r>
            <a:r>
              <a:rPr lang="en-US" dirty="0" err="1" smtClean="0"/>
              <a:t>creatinine</a:t>
            </a:r>
            <a:r>
              <a:rPr lang="en-US" dirty="0" smtClean="0"/>
              <a:t> levels measure daily</a:t>
            </a:r>
          </a:p>
          <a:p>
            <a:r>
              <a:rPr lang="en-US" dirty="0" smtClean="0"/>
              <a:t>Maintain adequate hydration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period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TIVA – </a:t>
            </a:r>
            <a:r>
              <a:rPr lang="en-US" dirty="0" err="1" smtClean="0"/>
              <a:t>propofol</a:t>
            </a:r>
            <a:r>
              <a:rPr lang="en-US" dirty="0" smtClean="0"/>
              <a:t> with </a:t>
            </a:r>
            <a:r>
              <a:rPr lang="en-US" dirty="0" err="1" smtClean="0"/>
              <a:t>fentanyl</a:t>
            </a:r>
            <a:r>
              <a:rPr lang="en-US" dirty="0" smtClean="0"/>
              <a:t> /</a:t>
            </a:r>
            <a:r>
              <a:rPr lang="en-US" dirty="0" err="1" smtClean="0"/>
              <a:t>alfentanyl</a:t>
            </a:r>
            <a:r>
              <a:rPr lang="en-US" dirty="0" smtClean="0"/>
              <a:t>/ </a:t>
            </a:r>
            <a:r>
              <a:rPr lang="en-US" dirty="0" err="1" smtClean="0"/>
              <a:t>remifentanil</a:t>
            </a:r>
            <a:r>
              <a:rPr lang="en-US" dirty="0" smtClean="0"/>
              <a:t> /</a:t>
            </a:r>
            <a:r>
              <a:rPr lang="en-US" dirty="0" err="1" smtClean="0"/>
              <a:t>atracurium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Neuraxial</a:t>
            </a:r>
            <a:r>
              <a:rPr lang="en-US" dirty="0" smtClean="0"/>
              <a:t>  blocks – epidural / CSE</a:t>
            </a:r>
          </a:p>
          <a:p>
            <a:r>
              <a:rPr lang="en-US" dirty="0" smtClean="0"/>
              <a:t>Advantages – avoids intubation , </a:t>
            </a:r>
            <a:r>
              <a:rPr lang="en-US" dirty="0" err="1" smtClean="0"/>
              <a:t>opioids</a:t>
            </a:r>
            <a:r>
              <a:rPr lang="en-US" dirty="0" smtClean="0"/>
              <a:t> and relaxants ,good post op analgesia</a:t>
            </a:r>
          </a:p>
          <a:p>
            <a:r>
              <a:rPr lang="en-US" dirty="0" smtClean="0"/>
              <a:t>Disadvantages : uremic </a:t>
            </a:r>
            <a:r>
              <a:rPr lang="en-US" dirty="0" err="1" smtClean="0"/>
              <a:t>coagulopathy,peripheral</a:t>
            </a:r>
            <a:r>
              <a:rPr lang="en-US" dirty="0" smtClean="0"/>
              <a:t> </a:t>
            </a:r>
            <a:r>
              <a:rPr lang="en-US" dirty="0" err="1" smtClean="0"/>
              <a:t>neuropathy,hypotension</a:t>
            </a:r>
            <a:r>
              <a:rPr lang="en-US" dirty="0" smtClean="0"/>
              <a:t> ,duration of surgery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Anaesthetic</a:t>
            </a:r>
            <a:r>
              <a:rPr lang="en-US" dirty="0" smtClean="0"/>
              <a:t> techniques for renal transplant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Dialysis      </a:t>
            </a:r>
            <a:r>
              <a:rPr lang="en-US" dirty="0" err="1" smtClean="0"/>
              <a:t>Hemodialysis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Peritoneal dialysis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Transplantation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 for ESRD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anaesthetics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Faster onset and offset</a:t>
            </a:r>
          </a:p>
          <a:p>
            <a:r>
              <a:rPr lang="en-US" dirty="0" smtClean="0"/>
              <a:t>Dose reduction by 25% to avoid CVS and CNS effects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Warm ischemia time – from clamping of donor vessels to cold perfusion  and placement to </a:t>
            </a:r>
            <a:r>
              <a:rPr lang="en-US" dirty="0" err="1" smtClean="0"/>
              <a:t>anastomosis</a:t>
            </a:r>
            <a:r>
              <a:rPr lang="en-US" dirty="0" smtClean="0"/>
              <a:t> in recipient </a:t>
            </a:r>
          </a:p>
          <a:p>
            <a:r>
              <a:rPr lang="en-US" dirty="0" smtClean="0"/>
              <a:t>Duration affects acute tubular necrosis</a:t>
            </a:r>
          </a:p>
          <a:p>
            <a:r>
              <a:rPr lang="en-US" dirty="0" smtClean="0"/>
              <a:t>&lt; 30 min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Cold ischemia time : storage in preservation solution to implantation in recipient</a:t>
            </a:r>
          </a:p>
          <a:p>
            <a:r>
              <a:rPr lang="en-US" dirty="0" smtClean="0"/>
              <a:t>Ideally &lt; 24 hrs </a:t>
            </a:r>
            <a:r>
              <a:rPr lang="en-US" dirty="0" err="1" smtClean="0"/>
              <a:t>upto</a:t>
            </a:r>
            <a:r>
              <a:rPr lang="en-US" dirty="0" smtClean="0"/>
              <a:t> 72 hrs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Ischemia time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Mediators of ischemic injury :</a:t>
            </a:r>
          </a:p>
          <a:p>
            <a:r>
              <a:rPr lang="en-US" dirty="0" smtClean="0"/>
              <a:t>ATP depletion -&gt;loss of Na K </a:t>
            </a:r>
            <a:r>
              <a:rPr lang="en-US" dirty="0" err="1" smtClean="0"/>
              <a:t>ATPase</a:t>
            </a:r>
            <a:r>
              <a:rPr lang="en-US" dirty="0" smtClean="0"/>
              <a:t> pump</a:t>
            </a:r>
          </a:p>
          <a:p>
            <a:r>
              <a:rPr lang="en-US" dirty="0" smtClean="0"/>
              <a:t>Movement of ions along </a:t>
            </a:r>
            <a:r>
              <a:rPr lang="en-US" dirty="0" err="1" smtClean="0"/>
              <a:t>conc</a:t>
            </a:r>
            <a:r>
              <a:rPr lang="en-US" dirty="0" smtClean="0"/>
              <a:t> gradient  -&gt; edema and cell swelling </a:t>
            </a:r>
          </a:p>
          <a:p>
            <a:r>
              <a:rPr lang="en-US" dirty="0" smtClean="0"/>
              <a:t>Ischemia -&gt; anaerobic metabolism causing acidosis -&gt; </a:t>
            </a:r>
            <a:r>
              <a:rPr lang="en-US" dirty="0" err="1" smtClean="0"/>
              <a:t>lysosomal</a:t>
            </a:r>
            <a:r>
              <a:rPr lang="en-US" dirty="0" smtClean="0"/>
              <a:t> disruption</a:t>
            </a:r>
          </a:p>
          <a:p>
            <a:r>
              <a:rPr lang="en-US" dirty="0" smtClean="0"/>
              <a:t>Free radical production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preservation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 Collins solution</a:t>
            </a:r>
          </a:p>
          <a:p>
            <a:r>
              <a:rPr lang="en-US" dirty="0" smtClean="0"/>
              <a:t>University of Wisconsin solution </a:t>
            </a:r>
          </a:p>
          <a:p>
            <a:r>
              <a:rPr lang="en-US" dirty="0" err="1" smtClean="0"/>
              <a:t>Bretscheider</a:t>
            </a:r>
            <a:r>
              <a:rPr lang="en-US" dirty="0" smtClean="0"/>
              <a:t> HTK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Compositon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Rich in potassium ,low Na ,free radical scavengers and other ions</a:t>
            </a:r>
          </a:p>
          <a:p>
            <a:r>
              <a:rPr lang="en-US" dirty="0" smtClean="0"/>
              <a:t>Static or </a:t>
            </a:r>
            <a:r>
              <a:rPr lang="en-US" dirty="0" err="1" smtClean="0"/>
              <a:t>perfused</a:t>
            </a:r>
            <a:r>
              <a:rPr lang="en-US" dirty="0" smtClean="0"/>
              <a:t> storage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Preservative solutions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3116"/>
          <a:ext cx="8229600" cy="292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2876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</a:t>
                      </a:r>
                      <a:r>
                        <a:rPr lang="en-US" dirty="0" err="1" smtClean="0"/>
                        <a:t>wisconsin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soltion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Collins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HTK custodial</a:t>
                      </a:r>
                      <a:endParaRPr lang="en-IN" dirty="0"/>
                    </a:p>
                  </a:txBody>
                  <a:tcPr/>
                </a:tc>
              </a:tr>
              <a:tr h="2287836"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 HES</a:t>
                      </a:r>
                    </a:p>
                    <a:p>
                      <a:r>
                        <a:rPr lang="en-US" dirty="0" smtClean="0"/>
                        <a:t>Potassium phosphate</a:t>
                      </a:r>
                    </a:p>
                    <a:p>
                      <a:r>
                        <a:rPr lang="en-US" dirty="0" smtClean="0"/>
                        <a:t>Magnesium </a:t>
                      </a:r>
                      <a:r>
                        <a:rPr lang="en-US" dirty="0" err="1" smtClean="0"/>
                        <a:t>sulphate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Adenosine</a:t>
                      </a:r>
                    </a:p>
                    <a:p>
                      <a:r>
                        <a:rPr lang="en-US" dirty="0" err="1" smtClean="0"/>
                        <a:t>Allopurinol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glutathione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 phosphate</a:t>
                      </a:r>
                    </a:p>
                    <a:p>
                      <a:r>
                        <a:rPr lang="en-US" dirty="0" smtClean="0"/>
                        <a:t>Potassium chloride</a:t>
                      </a:r>
                    </a:p>
                    <a:p>
                      <a:r>
                        <a:rPr lang="en-US" dirty="0" smtClean="0"/>
                        <a:t>Sodium bicarbonate</a:t>
                      </a:r>
                    </a:p>
                    <a:p>
                      <a:r>
                        <a:rPr lang="en-US" dirty="0" smtClean="0"/>
                        <a:t>Glucose</a:t>
                      </a:r>
                    </a:p>
                    <a:p>
                      <a:r>
                        <a:rPr lang="en-US" dirty="0" smtClean="0"/>
                        <a:t>Magnesium </a:t>
                      </a:r>
                      <a:r>
                        <a:rPr lang="en-US" dirty="0" err="1" smtClean="0"/>
                        <a:t>sulphate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Histidine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Tryptophan</a:t>
                      </a:r>
                    </a:p>
                    <a:p>
                      <a:r>
                        <a:rPr lang="en-US" dirty="0" smtClean="0"/>
                        <a:t>Low potassium</a:t>
                      </a:r>
                    </a:p>
                    <a:p>
                      <a:r>
                        <a:rPr lang="en-US" dirty="0" err="1" smtClean="0"/>
                        <a:t>Ketoglutrate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Calcium</a:t>
                      </a:r>
                    </a:p>
                    <a:p>
                      <a:r>
                        <a:rPr lang="en-US" dirty="0" smtClean="0"/>
                        <a:t>Magnesium</a:t>
                      </a:r>
                    </a:p>
                    <a:p>
                      <a:r>
                        <a:rPr lang="en-US" dirty="0" err="1" smtClean="0"/>
                        <a:t>mannitol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anaesthetics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Faster onset and offset</a:t>
            </a:r>
          </a:p>
          <a:p>
            <a:r>
              <a:rPr lang="en-US" dirty="0" smtClean="0"/>
              <a:t>Dose reduction by 25% to avoid CVS and CNS effects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53" y="857233"/>
          <a:ext cx="7000923" cy="60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594520">
                <a:tc>
                  <a:txBody>
                    <a:bodyPr/>
                    <a:lstStyle/>
                    <a:p>
                      <a:r>
                        <a:rPr lang="en-US" dirty="0" smtClean="0"/>
                        <a:t>agent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toxicity</a:t>
                      </a:r>
                      <a:endParaRPr lang="en-IN" dirty="0"/>
                    </a:p>
                  </a:txBody>
                  <a:tcPr/>
                </a:tc>
              </a:tr>
              <a:tr h="1233004">
                <a:tc>
                  <a:txBody>
                    <a:bodyPr/>
                    <a:lstStyle/>
                    <a:p>
                      <a:r>
                        <a:rPr lang="en-US" dirty="0" smtClean="0"/>
                        <a:t>steroids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Calibri"/>
                        </a:rPr>
                        <a:t>↓ interleukin production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Hyperglycemia </a:t>
                      </a:r>
                      <a:r>
                        <a:rPr lang="en-US" dirty="0" err="1" smtClean="0"/>
                        <a:t>myopathy</a:t>
                      </a:r>
                      <a:r>
                        <a:rPr lang="en-US" dirty="0" smtClean="0"/>
                        <a:t> osteoporosis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hypertension</a:t>
                      </a:r>
                      <a:endParaRPr lang="en-IN" dirty="0"/>
                    </a:p>
                  </a:txBody>
                  <a:tcPr/>
                </a:tc>
              </a:tr>
              <a:tr h="6639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azathioprine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Inhibits DNA synthesis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Anaemia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thrombocytopenia</a:t>
                      </a:r>
                      <a:endParaRPr lang="en-IN" dirty="0"/>
                    </a:p>
                  </a:txBody>
                  <a:tcPr/>
                </a:tc>
              </a:tr>
              <a:tr h="1233004">
                <a:tc>
                  <a:txBody>
                    <a:bodyPr/>
                    <a:lstStyle/>
                    <a:p>
                      <a:r>
                        <a:rPr lang="en-US" dirty="0" smtClean="0"/>
                        <a:t>cyclosporine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Inhibits T cells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Hyperkalemia</a:t>
                      </a:r>
                      <a:r>
                        <a:rPr lang="en-US" dirty="0" smtClean="0"/>
                        <a:t> hypertension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nephrotoxicity </a:t>
                      </a:r>
                      <a:r>
                        <a:rPr lang="en-US" baseline="0" dirty="0" err="1" smtClean="0"/>
                        <a:t>hepatotocicity</a:t>
                      </a:r>
                      <a:endParaRPr lang="en-IN" dirty="0"/>
                    </a:p>
                  </a:txBody>
                  <a:tcPr/>
                </a:tc>
              </a:tr>
              <a:tr h="12330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Tacrolimus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Inhibits IL 2 production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Nephrotoxicity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hyperkalemia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hypertension,seizures</a:t>
                      </a:r>
                      <a:endParaRPr lang="en-IN" dirty="0"/>
                    </a:p>
                  </a:txBody>
                  <a:tcPr/>
                </a:tc>
              </a:tr>
              <a:tr h="663925">
                <a:tc>
                  <a:txBody>
                    <a:bodyPr/>
                    <a:lstStyle/>
                    <a:p>
                      <a:r>
                        <a:rPr lang="en-US" dirty="0" smtClean="0"/>
                        <a:t>OKT 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Inactivates</a:t>
                      </a:r>
                      <a:r>
                        <a:rPr lang="en-US" baseline="0" dirty="0" smtClean="0"/>
                        <a:t> T cell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Cytokine release </a:t>
                      </a:r>
                      <a:r>
                        <a:rPr lang="en-US" smtClean="0"/>
                        <a:t>syndromne</a:t>
                      </a:r>
                      <a:endParaRPr lang="en-IN"/>
                    </a:p>
                  </a:txBody>
                  <a:tcPr/>
                </a:tc>
              </a:tr>
              <a:tr h="37938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Immunosupressants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therapy –iv </a:t>
            </a:r>
            <a:r>
              <a:rPr lang="en-US" dirty="0" err="1" smtClean="0"/>
              <a:t>tacrolimus</a:t>
            </a:r>
            <a:r>
              <a:rPr lang="en-US" dirty="0" smtClean="0"/>
              <a:t>  ,MMF and </a:t>
            </a:r>
            <a:r>
              <a:rPr lang="en-US" dirty="0" err="1" smtClean="0"/>
              <a:t>methylprednisolone</a:t>
            </a:r>
            <a:r>
              <a:rPr lang="en-US" dirty="0" smtClean="0"/>
              <a:t>  (2 days prior to surgery )</a:t>
            </a:r>
          </a:p>
          <a:p>
            <a:r>
              <a:rPr lang="en-US" dirty="0" err="1" smtClean="0"/>
              <a:t>Maintainance</a:t>
            </a:r>
            <a:r>
              <a:rPr lang="en-US" dirty="0" smtClean="0"/>
              <a:t> therapy – same drugs on post op day 0</a:t>
            </a:r>
          </a:p>
          <a:p>
            <a:r>
              <a:rPr lang="en-US" dirty="0" smtClean="0"/>
              <a:t>All three drugs continued through out life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Immunosupressents</a:t>
            </a:r>
            <a:r>
              <a:rPr lang="en-US" dirty="0" smtClean="0"/>
              <a:t> in renal transplant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Criteria 								compliance with HARRT				CD4 count &gt; 200					undetectable viral load				no systemic manifestation of 			disease/infection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positive </a:t>
            </a:r>
            <a:r>
              <a:rPr lang="en-US" dirty="0" err="1" smtClean="0"/>
              <a:t>recepient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en-US" sz="9600" i="1" dirty="0" smtClean="0"/>
              <a:t>Thank</a:t>
            </a:r>
            <a:r>
              <a:rPr lang="en-US" dirty="0" smtClean="0"/>
              <a:t> </a:t>
            </a:r>
            <a:r>
              <a:rPr lang="en-US" sz="9600" i="1" dirty="0" smtClean="0"/>
              <a:t>you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of solutes across  a </a:t>
            </a:r>
            <a:r>
              <a:rPr lang="en-US" dirty="0" err="1" smtClean="0"/>
              <a:t>semipermeable</a:t>
            </a:r>
            <a:r>
              <a:rPr lang="en-US" dirty="0" smtClean="0"/>
              <a:t> membrane down </a:t>
            </a:r>
            <a:r>
              <a:rPr lang="en-US" dirty="0" err="1" smtClean="0"/>
              <a:t>conc</a:t>
            </a:r>
            <a:r>
              <a:rPr lang="en-US" dirty="0" smtClean="0"/>
              <a:t> gradient</a:t>
            </a:r>
          </a:p>
          <a:p>
            <a:r>
              <a:rPr lang="en-US" dirty="0" err="1" smtClean="0"/>
              <a:t>Hemodialysis</a:t>
            </a:r>
            <a:r>
              <a:rPr lang="en-US" dirty="0" smtClean="0"/>
              <a:t>  - shunt / fistula</a:t>
            </a:r>
          </a:p>
          <a:p>
            <a:r>
              <a:rPr lang="en-US" dirty="0" smtClean="0"/>
              <a:t>Peritoneal dialysis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Hyperkalemia</a:t>
            </a:r>
            <a:r>
              <a:rPr lang="en-US" dirty="0" smtClean="0"/>
              <a:t> unresponsive to conservative means</a:t>
            </a:r>
          </a:p>
          <a:p>
            <a:r>
              <a:rPr lang="en-US" dirty="0" smtClean="0"/>
              <a:t>Refractory  acidosis</a:t>
            </a:r>
          </a:p>
          <a:p>
            <a:r>
              <a:rPr lang="en-US" dirty="0" smtClean="0"/>
              <a:t>Volume overload</a:t>
            </a:r>
          </a:p>
          <a:p>
            <a:r>
              <a:rPr lang="en-US" dirty="0" smtClean="0"/>
              <a:t>Uremic </a:t>
            </a:r>
            <a:r>
              <a:rPr lang="en-US" dirty="0" err="1" smtClean="0"/>
              <a:t>pericarditis</a:t>
            </a:r>
            <a:endParaRPr lang="en-US" dirty="0" smtClean="0"/>
          </a:p>
          <a:p>
            <a:r>
              <a:rPr lang="en-US" dirty="0" smtClean="0"/>
              <a:t>Uremic neuropathy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Hemodialysis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Arteriovenous</a:t>
            </a:r>
            <a:r>
              <a:rPr lang="en-US" dirty="0" smtClean="0"/>
              <a:t> fistula  - long term</a:t>
            </a:r>
          </a:p>
          <a:p>
            <a:r>
              <a:rPr lang="en-US" dirty="0" err="1" smtClean="0"/>
              <a:t>Arteriovenous</a:t>
            </a:r>
            <a:r>
              <a:rPr lang="en-US" dirty="0" smtClean="0"/>
              <a:t> shunt  - short term</a:t>
            </a:r>
          </a:p>
          <a:p>
            <a:r>
              <a:rPr lang="en-US" dirty="0" smtClean="0"/>
              <a:t>Temporary venous catheters – short term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for dialysis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 technique </a:t>
            </a:r>
          </a:p>
          <a:p>
            <a:r>
              <a:rPr lang="en-US" dirty="0" smtClean="0"/>
              <a:t>Done three times a week </a:t>
            </a:r>
          </a:p>
          <a:p>
            <a:r>
              <a:rPr lang="en-US" dirty="0" smtClean="0"/>
              <a:t>Duration 2.5 -  5 hrs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Hemodialysis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2639</TotalTime>
  <Words>1682</Words>
  <Application>Microsoft Office PowerPoint</Application>
  <PresentationFormat>عرض على الشاشة (3:4)‏</PresentationFormat>
  <Paragraphs>390</Paragraphs>
  <Slides>59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59</vt:i4>
      </vt:variant>
    </vt:vector>
  </HeadingPairs>
  <TitlesOfParts>
    <vt:vector size="60" baseType="lpstr">
      <vt:lpstr>Concourse</vt:lpstr>
      <vt:lpstr>Anaesthesia for renal transplant surgery</vt:lpstr>
      <vt:lpstr> End-stage renal disease (ESRD)</vt:lpstr>
      <vt:lpstr>الشريحة 3</vt:lpstr>
      <vt:lpstr>Causes of ESRD :</vt:lpstr>
      <vt:lpstr>Treatment options for ESRD :</vt:lpstr>
      <vt:lpstr>Dialysis</vt:lpstr>
      <vt:lpstr>Indications :</vt:lpstr>
      <vt:lpstr>Access for dialysis</vt:lpstr>
      <vt:lpstr>Hemodialysis </vt:lpstr>
      <vt:lpstr>Care of fistula :</vt:lpstr>
      <vt:lpstr>Peritonial dialysis :</vt:lpstr>
      <vt:lpstr>Hemodialysis vs peritonial dialysis</vt:lpstr>
      <vt:lpstr>Complications :</vt:lpstr>
      <vt:lpstr>Transplant  Vs dialysis  </vt:lpstr>
      <vt:lpstr>Criteria  for transplant :</vt:lpstr>
      <vt:lpstr>Contraindications for renal transplant   </vt:lpstr>
      <vt:lpstr>Relative contraindications :</vt:lpstr>
      <vt:lpstr>Donors for kidney transplant : </vt:lpstr>
      <vt:lpstr>Pre op consent</vt:lpstr>
      <vt:lpstr>Investigations  </vt:lpstr>
      <vt:lpstr>Anaesthetic concerns for living  donors</vt:lpstr>
      <vt:lpstr>Anaesthetic concerns for cadaveric donors :</vt:lpstr>
      <vt:lpstr>الشريحة 23</vt:lpstr>
      <vt:lpstr>الشريحة 24</vt:lpstr>
      <vt:lpstr>Pre – operative assessment and optimization</vt:lpstr>
      <vt:lpstr>Hematological assessment :</vt:lpstr>
      <vt:lpstr>Fluid and electrolytes :</vt:lpstr>
      <vt:lpstr>Pulmonary status :</vt:lpstr>
      <vt:lpstr>DM</vt:lpstr>
      <vt:lpstr>Autonomic neuropathy:</vt:lpstr>
      <vt:lpstr>Examination :</vt:lpstr>
      <vt:lpstr>Immunological assessment :</vt:lpstr>
      <vt:lpstr>Preoperative investigation</vt:lpstr>
      <vt:lpstr>Premedication :</vt:lpstr>
      <vt:lpstr>Monitoring :</vt:lpstr>
      <vt:lpstr>Safety profile of drugs for anaesthesia</vt:lpstr>
      <vt:lpstr>IV inducing agent :</vt:lpstr>
      <vt:lpstr>Inhalational agents :</vt:lpstr>
      <vt:lpstr>opioids</vt:lpstr>
      <vt:lpstr> Muscle relaxants :</vt:lpstr>
      <vt:lpstr>Induction :</vt:lpstr>
      <vt:lpstr>Intraoperative management :</vt:lpstr>
      <vt:lpstr>Dopamine and Dopexamine</vt:lpstr>
      <vt:lpstr>الشريحة 44</vt:lpstr>
      <vt:lpstr>Fluids in renal transplant :</vt:lpstr>
      <vt:lpstr>Factors improving urine output</vt:lpstr>
      <vt:lpstr>Intraoperative complications :</vt:lpstr>
      <vt:lpstr>Postoperative period :</vt:lpstr>
      <vt:lpstr>Anaesthetic techniques for renal transplant :</vt:lpstr>
      <vt:lpstr>الشريحة 50</vt:lpstr>
      <vt:lpstr>Ischemia time </vt:lpstr>
      <vt:lpstr>Kidney preservation :</vt:lpstr>
      <vt:lpstr>Preservative solutions :</vt:lpstr>
      <vt:lpstr>الشريحة 54</vt:lpstr>
      <vt:lpstr>الشريحة 55</vt:lpstr>
      <vt:lpstr>Immunosupressants  </vt:lpstr>
      <vt:lpstr>Immunosupressents in renal transplant</vt:lpstr>
      <vt:lpstr>HIV positive recepient </vt:lpstr>
      <vt:lpstr>الشريحة 59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Anaesthesia for renal transplant surgery</dc:title>
  <dc:creator>Priya</dc:creator>
  <cp:lastModifiedBy>د محمد</cp:lastModifiedBy>
  <cp:revision>223</cp:revision>
  <dcterms:created xsi:type="dcterms:W3CDTF">2009-02-24T09:58:29Z</dcterms:created>
  <dcterms:modified xsi:type="dcterms:W3CDTF">2014-03-04T21:09:34Z</dcterms:modified>
</cp:coreProperties>
</file>